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1F36"/>
    <a:srgbClr val="1C3158"/>
    <a:srgbClr val="110F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9EEE1AD-75F4-9063-8142-54BE376100A9}" v="22" dt="2026-08-03T04:44:28.1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02" d="100"/>
          <a:sy n="102" d="100"/>
        </p:scale>
        <p:origin x="114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est User" providerId="Windows Live" clId="Web-{B9EEE1AD-75F4-9063-8142-54BE376100A9}"/>
    <pc:docChg chg="modSld">
      <pc:chgData name="Guest User" userId="" providerId="Windows Live" clId="Web-{B9EEE1AD-75F4-9063-8142-54BE376100A9}" dt="2026-08-03T04:44:28.197" v="21" actId="20577"/>
      <pc:docMkLst>
        <pc:docMk/>
      </pc:docMkLst>
      <pc:sldChg chg="modSp">
        <pc:chgData name="Guest User" userId="" providerId="Windows Live" clId="Web-{B9EEE1AD-75F4-9063-8142-54BE376100A9}" dt="2026-08-03T04:44:28.197" v="21" actId="20577"/>
        <pc:sldMkLst>
          <pc:docMk/>
          <pc:sldMk cId="0" sldId="258"/>
        </pc:sldMkLst>
        <pc:spChg chg="mod">
          <ac:chgData name="Guest User" userId="" providerId="Windows Live" clId="Web-{B9EEE1AD-75F4-9063-8142-54BE376100A9}" dt="2026-08-03T04:44:00.666" v="0" actId="1076"/>
          <ac:spMkLst>
            <pc:docMk/>
            <pc:sldMk cId="0" sldId="258"/>
            <ac:spMk id="15" creationId="{00000000-0000-0000-0000-000000000000}"/>
          </ac:spMkLst>
        </pc:spChg>
        <pc:spChg chg="mod">
          <ac:chgData name="Guest User" userId="" providerId="Windows Live" clId="Web-{B9EEE1AD-75F4-9063-8142-54BE376100A9}" dt="2026-08-03T04:44:28.197" v="21" actId="20577"/>
          <ac:spMkLst>
            <pc:docMk/>
            <pc:sldMk cId="0" sldId="258"/>
            <ac:spMk id="18" creationId="{00000000-0000-0000-0000-000000000000}"/>
          </ac:spMkLst>
        </pc:spChg>
      </pc:sldChg>
    </pc:docChg>
  </pc:docChgLst>
  <pc:docChgLst>
    <pc:chgData name="amanda smith" userId="04cd3b32424f335b" providerId="LiveId" clId="{C9A4CF81-1370-47E2-8F42-F45E996C93B4}"/>
    <pc:docChg chg="undo redo custSel delSld modSld">
      <pc:chgData name="amanda smith" userId="04cd3b32424f335b" providerId="LiveId" clId="{C9A4CF81-1370-47E2-8F42-F45E996C93B4}" dt="2026-08-02T23:11:28.374" v="82" actId="47"/>
      <pc:docMkLst>
        <pc:docMk/>
      </pc:docMkLst>
      <pc:sldChg chg="del">
        <pc:chgData name="amanda smith" userId="04cd3b32424f335b" providerId="LiveId" clId="{C9A4CF81-1370-47E2-8F42-F45E996C93B4}" dt="2026-08-02T23:11:28.374" v="82" actId="47"/>
        <pc:sldMkLst>
          <pc:docMk/>
          <pc:sldMk cId="0" sldId="257"/>
        </pc:sldMkLst>
      </pc:sldChg>
      <pc:sldChg chg="addSp modSp mod">
        <pc:chgData name="amanda smith" userId="04cd3b32424f335b" providerId="LiveId" clId="{C9A4CF81-1370-47E2-8F42-F45E996C93B4}" dt="2026-08-02T22:52:11.290" v="51" actId="1076"/>
        <pc:sldMkLst>
          <pc:docMk/>
          <pc:sldMk cId="0" sldId="260"/>
        </pc:sldMkLst>
        <pc:spChg chg="mod">
          <ac:chgData name="amanda smith" userId="04cd3b32424f335b" providerId="LiveId" clId="{C9A4CF81-1370-47E2-8F42-F45E996C93B4}" dt="2026-08-02T22:50:37.891" v="45" actId="20577"/>
          <ac:spMkLst>
            <pc:docMk/>
            <pc:sldMk cId="0" sldId="260"/>
            <ac:spMk id="12" creationId="{00000000-0000-0000-0000-000000000000}"/>
          </ac:spMkLst>
        </pc:spChg>
        <pc:spChg chg="add mod">
          <ac:chgData name="amanda smith" userId="04cd3b32424f335b" providerId="LiveId" clId="{C9A4CF81-1370-47E2-8F42-F45E996C93B4}" dt="2026-08-02T22:52:11.290" v="51" actId="1076"/>
          <ac:spMkLst>
            <pc:docMk/>
            <pc:sldMk cId="0" sldId="260"/>
            <ac:spMk id="32" creationId="{C032459E-3E7F-605E-3D1D-1D1E993155CB}"/>
          </ac:spMkLst>
        </pc:spChg>
      </pc:sldChg>
      <pc:sldChg chg="modSp mod">
        <pc:chgData name="amanda smith" userId="04cd3b32424f335b" providerId="LiveId" clId="{C9A4CF81-1370-47E2-8F42-F45E996C93B4}" dt="2026-08-02T22:52:33.601" v="53" actId="20577"/>
        <pc:sldMkLst>
          <pc:docMk/>
          <pc:sldMk cId="0" sldId="261"/>
        </pc:sldMkLst>
        <pc:spChg chg="mod">
          <ac:chgData name="amanda smith" userId="04cd3b32424f335b" providerId="LiveId" clId="{C9A4CF81-1370-47E2-8F42-F45E996C93B4}" dt="2026-08-02T22:52:33.601" v="53" actId="20577"/>
          <ac:spMkLst>
            <pc:docMk/>
            <pc:sldMk cId="0" sldId="261"/>
            <ac:spMk id="23" creationId="{00000000-0000-0000-0000-000000000000}"/>
          </ac:spMkLst>
        </pc:spChg>
      </pc:sldChg>
      <pc:sldChg chg="modSp mod">
        <pc:chgData name="amanda smith" userId="04cd3b32424f335b" providerId="LiveId" clId="{C9A4CF81-1370-47E2-8F42-F45E996C93B4}" dt="2026-08-02T22:59:11.983" v="66" actId="1076"/>
        <pc:sldMkLst>
          <pc:docMk/>
          <pc:sldMk cId="0" sldId="262"/>
        </pc:sldMkLst>
        <pc:spChg chg="mod">
          <ac:chgData name="amanda smith" userId="04cd3b32424f335b" providerId="LiveId" clId="{C9A4CF81-1370-47E2-8F42-F45E996C93B4}" dt="2026-08-02T22:59:06.917" v="65" actId="1076"/>
          <ac:spMkLst>
            <pc:docMk/>
            <pc:sldMk cId="0" sldId="262"/>
            <ac:spMk id="8" creationId="{00000000-0000-0000-0000-000000000000}"/>
          </ac:spMkLst>
        </pc:spChg>
        <pc:spChg chg="mod">
          <ac:chgData name="amanda smith" userId="04cd3b32424f335b" providerId="LiveId" clId="{C9A4CF81-1370-47E2-8F42-F45E996C93B4}" dt="2026-08-02T22:59:06.917" v="65" actId="1076"/>
          <ac:spMkLst>
            <pc:docMk/>
            <pc:sldMk cId="0" sldId="262"/>
            <ac:spMk id="9" creationId="{00000000-0000-0000-0000-000000000000}"/>
          </ac:spMkLst>
        </pc:spChg>
        <pc:spChg chg="mod">
          <ac:chgData name="amanda smith" userId="04cd3b32424f335b" providerId="LiveId" clId="{C9A4CF81-1370-47E2-8F42-F45E996C93B4}" dt="2026-08-02T22:59:06.917" v="65" actId="1076"/>
          <ac:spMkLst>
            <pc:docMk/>
            <pc:sldMk cId="0" sldId="262"/>
            <ac:spMk id="10" creationId="{00000000-0000-0000-0000-000000000000}"/>
          </ac:spMkLst>
        </pc:spChg>
        <pc:spChg chg="mod">
          <ac:chgData name="amanda smith" userId="04cd3b32424f335b" providerId="LiveId" clId="{C9A4CF81-1370-47E2-8F42-F45E996C93B4}" dt="2026-08-02T22:59:11.983" v="66" actId="1076"/>
          <ac:spMkLst>
            <pc:docMk/>
            <pc:sldMk cId="0" sldId="262"/>
            <ac:spMk id="11" creationId="{00000000-0000-0000-0000-000000000000}"/>
          </ac:spMkLst>
        </pc:spChg>
        <pc:spChg chg="mod">
          <ac:chgData name="amanda smith" userId="04cd3b32424f335b" providerId="LiveId" clId="{C9A4CF81-1370-47E2-8F42-F45E996C93B4}" dt="2026-08-02T22:59:06.917" v="65" actId="1076"/>
          <ac:spMkLst>
            <pc:docMk/>
            <pc:sldMk cId="0" sldId="262"/>
            <ac:spMk id="12" creationId="{00000000-0000-0000-0000-000000000000}"/>
          </ac:spMkLst>
        </pc:spChg>
        <pc:spChg chg="mod">
          <ac:chgData name="amanda smith" userId="04cd3b32424f335b" providerId="LiveId" clId="{C9A4CF81-1370-47E2-8F42-F45E996C93B4}" dt="2026-08-02T22:59:06.917" v="65" actId="1076"/>
          <ac:spMkLst>
            <pc:docMk/>
            <pc:sldMk cId="0" sldId="262"/>
            <ac:spMk id="13" creationId="{00000000-0000-0000-0000-000000000000}"/>
          </ac:spMkLst>
        </pc:spChg>
        <pc:spChg chg="mod">
          <ac:chgData name="amanda smith" userId="04cd3b32424f335b" providerId="LiveId" clId="{C9A4CF81-1370-47E2-8F42-F45E996C93B4}" dt="2026-08-02T22:58:09.507" v="59" actId="1076"/>
          <ac:spMkLst>
            <pc:docMk/>
            <pc:sldMk cId="0" sldId="262"/>
            <ac:spMk id="14" creationId="{00000000-0000-0000-0000-000000000000}"/>
          </ac:spMkLst>
        </pc:spChg>
        <pc:spChg chg="mod">
          <ac:chgData name="amanda smith" userId="04cd3b32424f335b" providerId="LiveId" clId="{C9A4CF81-1370-47E2-8F42-F45E996C93B4}" dt="2026-08-02T22:59:06.917" v="65" actId="1076"/>
          <ac:spMkLst>
            <pc:docMk/>
            <pc:sldMk cId="0" sldId="262"/>
            <ac:spMk id="15" creationId="{00000000-0000-0000-0000-000000000000}"/>
          </ac:spMkLst>
        </pc:spChg>
        <pc:spChg chg="mod">
          <ac:chgData name="amanda smith" userId="04cd3b32424f335b" providerId="LiveId" clId="{C9A4CF81-1370-47E2-8F42-F45E996C93B4}" dt="2026-08-02T22:59:06.917" v="65" actId="1076"/>
          <ac:spMkLst>
            <pc:docMk/>
            <pc:sldMk cId="0" sldId="262"/>
            <ac:spMk id="16" creationId="{00000000-0000-0000-0000-000000000000}"/>
          </ac:spMkLst>
        </pc:spChg>
        <pc:spChg chg="mod">
          <ac:chgData name="amanda smith" userId="04cd3b32424f335b" providerId="LiveId" clId="{C9A4CF81-1370-47E2-8F42-F45E996C93B4}" dt="2026-08-02T22:59:06.917" v="65" actId="1076"/>
          <ac:spMkLst>
            <pc:docMk/>
            <pc:sldMk cId="0" sldId="262"/>
            <ac:spMk id="17" creationId="{00000000-0000-0000-0000-000000000000}"/>
          </ac:spMkLst>
        </pc:spChg>
        <pc:spChg chg="mod">
          <ac:chgData name="amanda smith" userId="04cd3b32424f335b" providerId="LiveId" clId="{C9A4CF81-1370-47E2-8F42-F45E996C93B4}" dt="2026-08-02T22:59:06.917" v="65" actId="1076"/>
          <ac:spMkLst>
            <pc:docMk/>
            <pc:sldMk cId="0" sldId="262"/>
            <ac:spMk id="18" creationId="{00000000-0000-0000-0000-000000000000}"/>
          </ac:spMkLst>
        </pc:spChg>
        <pc:spChg chg="mod">
          <ac:chgData name="amanda smith" userId="04cd3b32424f335b" providerId="LiveId" clId="{C9A4CF81-1370-47E2-8F42-F45E996C93B4}" dt="2026-08-02T22:59:06.917" v="65" actId="1076"/>
          <ac:spMkLst>
            <pc:docMk/>
            <pc:sldMk cId="0" sldId="262"/>
            <ac:spMk id="19" creationId="{00000000-0000-0000-0000-000000000000}"/>
          </ac:spMkLst>
        </pc:spChg>
      </pc:sldChg>
      <pc:sldChg chg="modSp mod">
        <pc:chgData name="amanda smith" userId="04cd3b32424f335b" providerId="LiveId" clId="{C9A4CF81-1370-47E2-8F42-F45E996C93B4}" dt="2026-08-02T22:59:27.745" v="67" actId="1076"/>
        <pc:sldMkLst>
          <pc:docMk/>
          <pc:sldMk cId="0" sldId="263"/>
        </pc:sldMkLst>
        <pc:spChg chg="mod">
          <ac:chgData name="amanda smith" userId="04cd3b32424f335b" providerId="LiveId" clId="{C9A4CF81-1370-47E2-8F42-F45E996C93B4}" dt="2026-08-02T22:59:27.745" v="67" actId="1076"/>
          <ac:spMkLst>
            <pc:docMk/>
            <pc:sldMk cId="0" sldId="263"/>
            <ac:spMk id="10" creationId="{00000000-0000-0000-0000-000000000000}"/>
          </ac:spMkLst>
        </pc:spChg>
        <pc:spChg chg="mod">
          <ac:chgData name="amanda smith" userId="04cd3b32424f335b" providerId="LiveId" clId="{C9A4CF81-1370-47E2-8F42-F45E996C93B4}" dt="2026-08-02T22:59:27.745" v="67" actId="1076"/>
          <ac:spMkLst>
            <pc:docMk/>
            <pc:sldMk cId="0" sldId="263"/>
            <ac:spMk id="12" creationId="{00000000-0000-0000-0000-000000000000}"/>
          </ac:spMkLst>
        </pc:spChg>
        <pc:spChg chg="mod">
          <ac:chgData name="amanda smith" userId="04cd3b32424f335b" providerId="LiveId" clId="{C9A4CF81-1370-47E2-8F42-F45E996C93B4}" dt="2026-08-02T22:59:27.745" v="67" actId="1076"/>
          <ac:spMkLst>
            <pc:docMk/>
            <pc:sldMk cId="0" sldId="263"/>
            <ac:spMk id="13" creationId="{00000000-0000-0000-0000-000000000000}"/>
          </ac:spMkLst>
        </pc:spChg>
        <pc:spChg chg="mod">
          <ac:chgData name="amanda smith" userId="04cd3b32424f335b" providerId="LiveId" clId="{C9A4CF81-1370-47E2-8F42-F45E996C93B4}" dt="2026-08-02T22:59:27.745" v="67" actId="1076"/>
          <ac:spMkLst>
            <pc:docMk/>
            <pc:sldMk cId="0" sldId="263"/>
            <ac:spMk id="14" creationId="{00000000-0000-0000-0000-000000000000}"/>
          </ac:spMkLst>
        </pc:spChg>
        <pc:spChg chg="mod">
          <ac:chgData name="amanda smith" userId="04cd3b32424f335b" providerId="LiveId" clId="{C9A4CF81-1370-47E2-8F42-F45E996C93B4}" dt="2026-08-02T22:59:27.745" v="67" actId="1076"/>
          <ac:spMkLst>
            <pc:docMk/>
            <pc:sldMk cId="0" sldId="263"/>
            <ac:spMk id="16" creationId="{00000000-0000-0000-0000-000000000000}"/>
          </ac:spMkLst>
        </pc:spChg>
        <pc:spChg chg="mod">
          <ac:chgData name="amanda smith" userId="04cd3b32424f335b" providerId="LiveId" clId="{C9A4CF81-1370-47E2-8F42-F45E996C93B4}" dt="2026-08-02T22:59:27.745" v="67" actId="1076"/>
          <ac:spMkLst>
            <pc:docMk/>
            <pc:sldMk cId="0" sldId="263"/>
            <ac:spMk id="17" creationId="{00000000-0000-0000-0000-000000000000}"/>
          </ac:spMkLst>
        </pc:spChg>
        <pc:spChg chg="mod">
          <ac:chgData name="amanda smith" userId="04cd3b32424f335b" providerId="LiveId" clId="{C9A4CF81-1370-47E2-8F42-F45E996C93B4}" dt="2026-08-02T22:59:27.745" v="67" actId="1076"/>
          <ac:spMkLst>
            <pc:docMk/>
            <pc:sldMk cId="0" sldId="263"/>
            <ac:spMk id="19" creationId="{00000000-0000-0000-0000-000000000000}"/>
          </ac:spMkLst>
        </pc:spChg>
        <pc:spChg chg="mod">
          <ac:chgData name="amanda smith" userId="04cd3b32424f335b" providerId="LiveId" clId="{C9A4CF81-1370-47E2-8F42-F45E996C93B4}" dt="2026-08-02T22:59:27.745" v="67" actId="1076"/>
          <ac:spMkLst>
            <pc:docMk/>
            <pc:sldMk cId="0" sldId="263"/>
            <ac:spMk id="20" creationId="{00000000-0000-0000-0000-000000000000}"/>
          </ac:spMkLst>
        </pc:spChg>
        <pc:spChg chg="mod">
          <ac:chgData name="amanda smith" userId="04cd3b32424f335b" providerId="LiveId" clId="{C9A4CF81-1370-47E2-8F42-F45E996C93B4}" dt="2026-08-02T22:59:27.745" v="67" actId="1076"/>
          <ac:spMkLst>
            <pc:docMk/>
            <pc:sldMk cId="0" sldId="263"/>
            <ac:spMk id="22" creationId="{00000000-0000-0000-0000-000000000000}"/>
          </ac:spMkLst>
        </pc:spChg>
        <pc:spChg chg="mod">
          <ac:chgData name="amanda smith" userId="04cd3b32424f335b" providerId="LiveId" clId="{C9A4CF81-1370-47E2-8F42-F45E996C93B4}" dt="2026-08-02T22:59:27.745" v="67" actId="1076"/>
          <ac:spMkLst>
            <pc:docMk/>
            <pc:sldMk cId="0" sldId="263"/>
            <ac:spMk id="23" creationId="{00000000-0000-0000-0000-000000000000}"/>
          </ac:spMkLst>
        </pc:spChg>
      </pc:sldChg>
      <pc:sldChg chg="modSp mod">
        <pc:chgData name="amanda smith" userId="04cd3b32424f335b" providerId="LiveId" clId="{C9A4CF81-1370-47E2-8F42-F45E996C93B4}" dt="2026-08-02T22:59:39.544" v="70" actId="2710"/>
        <pc:sldMkLst>
          <pc:docMk/>
          <pc:sldMk cId="0" sldId="264"/>
        </pc:sldMkLst>
        <pc:spChg chg="mod">
          <ac:chgData name="amanda smith" userId="04cd3b32424f335b" providerId="LiveId" clId="{C9A4CF81-1370-47E2-8F42-F45E996C93B4}" dt="2026-08-02T22:59:33.063" v="68" actId="1076"/>
          <ac:spMkLst>
            <pc:docMk/>
            <pc:sldMk cId="0" sldId="264"/>
            <ac:spMk id="8" creationId="{00000000-0000-0000-0000-000000000000}"/>
          </ac:spMkLst>
        </pc:spChg>
        <pc:spChg chg="mod">
          <ac:chgData name="amanda smith" userId="04cd3b32424f335b" providerId="LiveId" clId="{C9A4CF81-1370-47E2-8F42-F45E996C93B4}" dt="2026-08-02T22:59:39.544" v="70" actId="2710"/>
          <ac:spMkLst>
            <pc:docMk/>
            <pc:sldMk cId="0" sldId="264"/>
            <ac:spMk id="10" creationId="{00000000-0000-0000-0000-000000000000}"/>
          </ac:spMkLst>
        </pc:spChg>
      </pc:sldChg>
      <pc:sldChg chg="modSp mod">
        <pc:chgData name="amanda smith" userId="04cd3b32424f335b" providerId="LiveId" clId="{C9A4CF81-1370-47E2-8F42-F45E996C93B4}" dt="2026-08-02T23:00:03.736" v="74" actId="1076"/>
        <pc:sldMkLst>
          <pc:docMk/>
          <pc:sldMk cId="0" sldId="265"/>
        </pc:sldMkLst>
        <pc:spChg chg="mod">
          <ac:chgData name="amanda smith" userId="04cd3b32424f335b" providerId="LiveId" clId="{C9A4CF81-1370-47E2-8F42-F45E996C93B4}" dt="2026-08-02T22:59:59.507" v="73" actId="1076"/>
          <ac:spMkLst>
            <pc:docMk/>
            <pc:sldMk cId="0" sldId="265"/>
            <ac:spMk id="9" creationId="{00000000-0000-0000-0000-000000000000}"/>
          </ac:spMkLst>
        </pc:spChg>
        <pc:spChg chg="mod">
          <ac:chgData name="amanda smith" userId="04cd3b32424f335b" providerId="LiveId" clId="{C9A4CF81-1370-47E2-8F42-F45E996C93B4}" dt="2026-08-02T23:00:03.736" v="74" actId="1076"/>
          <ac:spMkLst>
            <pc:docMk/>
            <pc:sldMk cId="0" sldId="265"/>
            <ac:spMk id="10" creationId="{00000000-0000-0000-0000-000000000000}"/>
          </ac:spMkLst>
        </pc:spChg>
      </pc:sldChg>
      <pc:sldChg chg="modSp mod">
        <pc:chgData name="amanda smith" userId="04cd3b32424f335b" providerId="LiveId" clId="{C9A4CF81-1370-47E2-8F42-F45E996C93B4}" dt="2026-08-02T22:53:30.644" v="58" actId="20577"/>
        <pc:sldMkLst>
          <pc:docMk/>
          <pc:sldMk cId="0" sldId="267"/>
        </pc:sldMkLst>
        <pc:spChg chg="mod">
          <ac:chgData name="amanda smith" userId="04cd3b32424f335b" providerId="LiveId" clId="{C9A4CF81-1370-47E2-8F42-F45E996C93B4}" dt="2026-08-02T22:53:30.644" v="58" actId="20577"/>
          <ac:spMkLst>
            <pc:docMk/>
            <pc:sldMk cId="0" sldId="267"/>
            <ac:spMk id="20" creationId="{00000000-0000-0000-0000-000000000000}"/>
          </ac:spMkLst>
        </pc:spChg>
      </pc:sldChg>
      <pc:sldChg chg="modSp mod">
        <pc:chgData name="amanda smith" userId="04cd3b32424f335b" providerId="LiveId" clId="{C9A4CF81-1370-47E2-8F42-F45E996C93B4}" dt="2026-08-02T23:00:47.687" v="81" actId="207"/>
        <pc:sldMkLst>
          <pc:docMk/>
          <pc:sldMk cId="0" sldId="269"/>
        </pc:sldMkLst>
        <pc:spChg chg="mod">
          <ac:chgData name="amanda smith" userId="04cd3b32424f335b" providerId="LiveId" clId="{C9A4CF81-1370-47E2-8F42-F45E996C93B4}" dt="2026-08-02T23:00:28.322" v="77" actId="113"/>
          <ac:spMkLst>
            <pc:docMk/>
            <pc:sldMk cId="0" sldId="269"/>
            <ac:spMk id="9" creationId="{00000000-0000-0000-0000-000000000000}"/>
          </ac:spMkLst>
        </pc:spChg>
        <pc:spChg chg="mod">
          <ac:chgData name="amanda smith" userId="04cd3b32424f335b" providerId="LiveId" clId="{C9A4CF81-1370-47E2-8F42-F45E996C93B4}" dt="2026-08-02T23:00:32.493" v="78" actId="207"/>
          <ac:spMkLst>
            <pc:docMk/>
            <pc:sldMk cId="0" sldId="269"/>
            <ac:spMk id="12" creationId="{00000000-0000-0000-0000-000000000000}"/>
          </ac:spMkLst>
        </pc:spChg>
        <pc:spChg chg="mod">
          <ac:chgData name="amanda smith" userId="04cd3b32424f335b" providerId="LiveId" clId="{C9A4CF81-1370-47E2-8F42-F45E996C93B4}" dt="2026-08-02T23:00:37.427" v="79" actId="207"/>
          <ac:spMkLst>
            <pc:docMk/>
            <pc:sldMk cId="0" sldId="269"/>
            <ac:spMk id="15" creationId="{00000000-0000-0000-0000-000000000000}"/>
          </ac:spMkLst>
        </pc:spChg>
        <pc:spChg chg="mod">
          <ac:chgData name="amanda smith" userId="04cd3b32424f335b" providerId="LiveId" clId="{C9A4CF81-1370-47E2-8F42-F45E996C93B4}" dt="2026-08-02T23:00:42.710" v="80" actId="207"/>
          <ac:spMkLst>
            <pc:docMk/>
            <pc:sldMk cId="0" sldId="269"/>
            <ac:spMk id="18" creationId="{00000000-0000-0000-0000-000000000000}"/>
          </ac:spMkLst>
        </pc:spChg>
        <pc:spChg chg="mod">
          <ac:chgData name="amanda smith" userId="04cd3b32424f335b" providerId="LiveId" clId="{C9A4CF81-1370-47E2-8F42-F45E996C93B4}" dt="2026-08-02T23:00:47.687" v="81" actId="207"/>
          <ac:spMkLst>
            <pc:docMk/>
            <pc:sldMk cId="0" sldId="269"/>
            <ac:spMk id="21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31262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Introduce the course and emphasize stop-work authority.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73064FE3-70EB-D503-2B2B-70F621BAC0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4983480" cy="6858000"/>
          </a:xfrm>
          <a:prstGeom prst="rect">
            <a:avLst/>
          </a:prstGeom>
          <a:solidFill>
            <a:srgbClr val="0B1F36">
              <a:alpha val="63000"/>
            </a:srgbClr>
          </a:solidFill>
          <a:ln w="12700">
            <a:solidFill>
              <a:srgbClr val="0B1F3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Shape 1"/>
          <p:cNvSpPr/>
          <p:nvPr/>
        </p:nvSpPr>
        <p:spPr>
          <a:xfrm>
            <a:off x="1" y="5349240"/>
            <a:ext cx="4983480" cy="1508760"/>
          </a:xfrm>
          <a:prstGeom prst="rect">
            <a:avLst/>
          </a:prstGeom>
          <a:solidFill>
            <a:srgbClr val="0B1F36">
              <a:alpha val="90000"/>
            </a:srgbClr>
          </a:solidFill>
          <a:ln w="12700">
            <a:solidFill>
              <a:srgbClr val="0B1F3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11480" y="411480"/>
            <a:ext cx="749808" cy="73152"/>
          </a:xfrm>
          <a:prstGeom prst="rect">
            <a:avLst/>
          </a:prstGeom>
          <a:solidFill>
            <a:srgbClr val="FFC400"/>
          </a:solidFill>
          <a:ln w="12700">
            <a:solidFill>
              <a:srgbClr val="FFC4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411480" y="685800"/>
            <a:ext cx="4160520" cy="12801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CONFINED SPACE</a:t>
            </a:r>
            <a:endParaRPr lang="en-US" sz="3200" dirty="0"/>
          </a:p>
          <a:p>
            <a:pPr marL="0" indent="0" algn="l">
              <a:buNone/>
            </a:pPr>
            <a:r>
              <a:rPr lang="en-US" sz="3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OPERATIONS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411480" y="1993392"/>
            <a:ext cx="3657600" cy="47548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FF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TRAINING</a:t>
            </a:r>
            <a:endParaRPr lang="en-US" sz="3300" dirty="0"/>
          </a:p>
        </p:txBody>
      </p:sp>
      <p:sp>
        <p:nvSpPr>
          <p:cNvPr id="8" name="Text 5"/>
          <p:cNvSpPr/>
          <p:nvPr/>
        </p:nvSpPr>
        <p:spPr>
          <a:xfrm>
            <a:off x="438912" y="2743200"/>
            <a:ext cx="429768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Entrant • Attendant • 4-Gas Monitoring • H₂S Safety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438912" y="3182112"/>
            <a:ext cx="4160520" cy="5943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200" dirty="0">
                <a:solidFill>
                  <a:srgbClr val="DCE7F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Mixed audience: operators, maintenance teams, contractors, attendants, and supervisors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502920" y="5650992"/>
            <a:ext cx="475488" cy="475488"/>
          </a:xfrm>
          <a:prstGeom prst="ellipse">
            <a:avLst/>
          </a:prstGeom>
          <a:solidFill>
            <a:srgbClr val="1B4E7A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530352" y="5769864"/>
            <a:ext cx="420624" cy="14630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347472" y="6208776"/>
            <a:ext cx="786384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PLAN</a:t>
            </a:r>
            <a:endParaRPr lang="en-US" sz="800" dirty="0"/>
          </a:p>
        </p:txBody>
      </p:sp>
      <p:sp>
        <p:nvSpPr>
          <p:cNvPr id="13" name="Shape 10"/>
          <p:cNvSpPr/>
          <p:nvPr/>
        </p:nvSpPr>
        <p:spPr>
          <a:xfrm>
            <a:off x="1600200" y="5650992"/>
            <a:ext cx="475488" cy="475488"/>
          </a:xfrm>
          <a:prstGeom prst="ellipse">
            <a:avLst/>
          </a:prstGeom>
          <a:solidFill>
            <a:srgbClr val="1B4E7A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1627632" y="5769864"/>
            <a:ext cx="420624" cy="14630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100" dirty="0"/>
          </a:p>
        </p:txBody>
      </p:sp>
      <p:sp>
        <p:nvSpPr>
          <p:cNvPr id="15" name="Text 12"/>
          <p:cNvSpPr/>
          <p:nvPr/>
        </p:nvSpPr>
        <p:spPr>
          <a:xfrm>
            <a:off x="1444752" y="6208776"/>
            <a:ext cx="786384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MONITOR</a:t>
            </a:r>
            <a:endParaRPr lang="en-US" sz="800" dirty="0"/>
          </a:p>
        </p:txBody>
      </p:sp>
      <p:sp>
        <p:nvSpPr>
          <p:cNvPr id="16" name="Shape 13"/>
          <p:cNvSpPr/>
          <p:nvPr/>
        </p:nvSpPr>
        <p:spPr>
          <a:xfrm>
            <a:off x="2697480" y="5650992"/>
            <a:ext cx="475488" cy="475488"/>
          </a:xfrm>
          <a:prstGeom prst="ellipse">
            <a:avLst/>
          </a:prstGeom>
          <a:solidFill>
            <a:srgbClr val="1B4E7A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2724912" y="5769864"/>
            <a:ext cx="420624" cy="14630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2542032" y="6208776"/>
            <a:ext cx="786384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PROTECT</a:t>
            </a:r>
            <a:endParaRPr lang="en-US" sz="800" dirty="0"/>
          </a:p>
        </p:txBody>
      </p:sp>
      <p:sp>
        <p:nvSpPr>
          <p:cNvPr id="19" name="Shape 16"/>
          <p:cNvSpPr/>
          <p:nvPr/>
        </p:nvSpPr>
        <p:spPr>
          <a:xfrm>
            <a:off x="3794760" y="5650992"/>
            <a:ext cx="475488" cy="475488"/>
          </a:xfrm>
          <a:prstGeom prst="ellipse">
            <a:avLst/>
          </a:prstGeom>
          <a:solidFill>
            <a:srgbClr val="1B4E7A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7"/>
          <p:cNvSpPr/>
          <p:nvPr/>
        </p:nvSpPr>
        <p:spPr>
          <a:xfrm>
            <a:off x="3822192" y="5769864"/>
            <a:ext cx="420624" cy="14630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3639312" y="6208776"/>
            <a:ext cx="786384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RESPOND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B1F36"/>
          </a:solidFill>
          <a:ln w="12700">
            <a:solidFill>
              <a:srgbClr val="0B1F3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84048" y="109728"/>
            <a:ext cx="1078992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2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10. PERFORMANCE SUPPORT: ENTRY CHECKLIST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11539728" y="0"/>
            <a:ext cx="502920" cy="658368"/>
          </a:xfrm>
          <a:prstGeom prst="rect">
            <a:avLst/>
          </a:prstGeom>
          <a:solidFill>
            <a:srgbClr val="FFC400"/>
          </a:solidFill>
          <a:ln w="12700">
            <a:solidFill>
              <a:srgbClr val="FFC4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1567160" y="146304"/>
            <a:ext cx="438912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1F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093208" y="1527048"/>
            <a:ext cx="2057400" cy="420624"/>
          </a:xfrm>
          <a:prstGeom prst="roundRect">
            <a:avLst>
              <a:gd name="adj" fmla="val 13043"/>
            </a:avLst>
          </a:prstGeom>
          <a:solidFill>
            <a:srgbClr val="1B4E7A"/>
          </a:solidFill>
          <a:ln w="12700">
            <a:solidFill>
              <a:srgbClr val="1B4E7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5170932" y="1655064"/>
            <a:ext cx="1901952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BEFORE ENTRY</a:t>
            </a:r>
            <a:endParaRPr lang="en-US" sz="920" dirty="0"/>
          </a:p>
        </p:txBody>
      </p:sp>
      <p:sp>
        <p:nvSpPr>
          <p:cNvPr id="10" name="Shape 7"/>
          <p:cNvSpPr/>
          <p:nvPr/>
        </p:nvSpPr>
        <p:spPr>
          <a:xfrm>
            <a:off x="5166360" y="2185416"/>
            <a:ext cx="146304" cy="146304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F29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5385816" y="2121408"/>
            <a:ext cx="173736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04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Permit approved</a:t>
            </a:r>
            <a:endParaRPr lang="en-US" sz="1040" dirty="0"/>
          </a:p>
        </p:txBody>
      </p:sp>
      <p:sp>
        <p:nvSpPr>
          <p:cNvPr id="12" name="Shape 9"/>
          <p:cNvSpPr/>
          <p:nvPr/>
        </p:nvSpPr>
        <p:spPr>
          <a:xfrm>
            <a:off x="5166360" y="2688336"/>
            <a:ext cx="146304" cy="146304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F29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5385816" y="2624328"/>
            <a:ext cx="173736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04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Hazards identified</a:t>
            </a:r>
            <a:endParaRPr lang="en-US" sz="1040" dirty="0"/>
          </a:p>
        </p:txBody>
      </p:sp>
      <p:sp>
        <p:nvSpPr>
          <p:cNvPr id="14" name="Shape 11"/>
          <p:cNvSpPr/>
          <p:nvPr/>
        </p:nvSpPr>
        <p:spPr>
          <a:xfrm>
            <a:off x="5166360" y="3191256"/>
            <a:ext cx="146304" cy="146304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F29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5385816" y="3127248"/>
            <a:ext cx="173736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04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LOTO/isolation verified</a:t>
            </a:r>
            <a:endParaRPr lang="en-US" sz="1040" dirty="0"/>
          </a:p>
        </p:txBody>
      </p:sp>
      <p:sp>
        <p:nvSpPr>
          <p:cNvPr id="16" name="Shape 13"/>
          <p:cNvSpPr/>
          <p:nvPr/>
        </p:nvSpPr>
        <p:spPr>
          <a:xfrm>
            <a:off x="5166360" y="3694176"/>
            <a:ext cx="146304" cy="146304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F29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5385816" y="3630168"/>
            <a:ext cx="173736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04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Rescue plan reviewed</a:t>
            </a:r>
            <a:endParaRPr lang="en-US" sz="1040" dirty="0"/>
          </a:p>
        </p:txBody>
      </p:sp>
      <p:sp>
        <p:nvSpPr>
          <p:cNvPr id="18" name="Shape 15"/>
          <p:cNvSpPr/>
          <p:nvPr/>
        </p:nvSpPr>
        <p:spPr>
          <a:xfrm>
            <a:off x="5166360" y="4197096"/>
            <a:ext cx="146304" cy="146304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F29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6"/>
          <p:cNvSpPr/>
          <p:nvPr/>
        </p:nvSpPr>
        <p:spPr>
          <a:xfrm>
            <a:off x="5385816" y="4133088"/>
            <a:ext cx="173736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04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4-gas monitor bump tested</a:t>
            </a:r>
            <a:endParaRPr lang="en-US" sz="1040" dirty="0"/>
          </a:p>
        </p:txBody>
      </p:sp>
      <p:sp>
        <p:nvSpPr>
          <p:cNvPr id="20" name="Shape 17"/>
          <p:cNvSpPr/>
          <p:nvPr/>
        </p:nvSpPr>
        <p:spPr>
          <a:xfrm>
            <a:off x="5166360" y="4700016"/>
            <a:ext cx="146304" cy="146304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F29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/>
          <p:nvPr/>
        </p:nvSpPr>
        <p:spPr>
          <a:xfrm>
            <a:off x="5385816" y="4636008"/>
            <a:ext cx="173736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104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PPE/retrieval equipment inspected</a:t>
            </a:r>
            <a:endParaRPr lang="en-US" sz="1040" dirty="0"/>
          </a:p>
        </p:txBody>
      </p:sp>
      <p:sp>
        <p:nvSpPr>
          <p:cNvPr id="22" name="Shape 19"/>
          <p:cNvSpPr/>
          <p:nvPr/>
        </p:nvSpPr>
        <p:spPr>
          <a:xfrm>
            <a:off x="7424928" y="1527048"/>
            <a:ext cx="2057400" cy="420624"/>
          </a:xfrm>
          <a:prstGeom prst="roundRect">
            <a:avLst>
              <a:gd name="adj" fmla="val 13043"/>
            </a:avLst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0"/>
          <p:cNvSpPr/>
          <p:nvPr/>
        </p:nvSpPr>
        <p:spPr>
          <a:xfrm>
            <a:off x="7498080" y="1673635"/>
            <a:ext cx="1901952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DURING ENTRY</a:t>
            </a:r>
            <a:endParaRPr lang="en-US" sz="920" dirty="0"/>
          </a:p>
        </p:txBody>
      </p:sp>
      <p:sp>
        <p:nvSpPr>
          <p:cNvPr id="24" name="Shape 21"/>
          <p:cNvSpPr/>
          <p:nvPr/>
        </p:nvSpPr>
        <p:spPr>
          <a:xfrm>
            <a:off x="7498080" y="2185416"/>
            <a:ext cx="146304" cy="146304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F29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2"/>
          <p:cNvSpPr/>
          <p:nvPr/>
        </p:nvSpPr>
        <p:spPr>
          <a:xfrm>
            <a:off x="7717536" y="2121408"/>
            <a:ext cx="173736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04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Continuous monitoring</a:t>
            </a:r>
            <a:endParaRPr lang="en-US" sz="1040" dirty="0"/>
          </a:p>
        </p:txBody>
      </p:sp>
      <p:sp>
        <p:nvSpPr>
          <p:cNvPr id="26" name="Shape 23"/>
          <p:cNvSpPr/>
          <p:nvPr/>
        </p:nvSpPr>
        <p:spPr>
          <a:xfrm>
            <a:off x="7498080" y="2688336"/>
            <a:ext cx="146304" cy="146304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F29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4"/>
          <p:cNvSpPr/>
          <p:nvPr/>
        </p:nvSpPr>
        <p:spPr>
          <a:xfrm>
            <a:off x="7717536" y="2624328"/>
            <a:ext cx="173736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04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Attendant present</a:t>
            </a:r>
            <a:endParaRPr lang="en-US" sz="1040" dirty="0"/>
          </a:p>
        </p:txBody>
      </p:sp>
      <p:sp>
        <p:nvSpPr>
          <p:cNvPr id="28" name="Shape 25"/>
          <p:cNvSpPr/>
          <p:nvPr/>
        </p:nvSpPr>
        <p:spPr>
          <a:xfrm>
            <a:off x="7498080" y="3191256"/>
            <a:ext cx="146304" cy="146304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F29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6"/>
          <p:cNvSpPr/>
          <p:nvPr/>
        </p:nvSpPr>
        <p:spPr>
          <a:xfrm>
            <a:off x="7717536" y="3127248"/>
            <a:ext cx="173736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04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Communication maintained</a:t>
            </a:r>
            <a:endParaRPr lang="en-US" sz="1040" dirty="0"/>
          </a:p>
        </p:txBody>
      </p:sp>
      <p:sp>
        <p:nvSpPr>
          <p:cNvPr id="30" name="Shape 27"/>
          <p:cNvSpPr/>
          <p:nvPr/>
        </p:nvSpPr>
        <p:spPr>
          <a:xfrm>
            <a:off x="7498080" y="3694176"/>
            <a:ext cx="146304" cy="146304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F29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8"/>
          <p:cNvSpPr/>
          <p:nvPr/>
        </p:nvSpPr>
        <p:spPr>
          <a:xfrm>
            <a:off x="7717536" y="3630168"/>
            <a:ext cx="173736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04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Permit conditions followed</a:t>
            </a:r>
            <a:endParaRPr lang="en-US" sz="1040" dirty="0"/>
          </a:p>
        </p:txBody>
      </p:sp>
      <p:sp>
        <p:nvSpPr>
          <p:cNvPr id="32" name="Shape 29"/>
          <p:cNvSpPr/>
          <p:nvPr/>
        </p:nvSpPr>
        <p:spPr>
          <a:xfrm>
            <a:off x="7498080" y="4197096"/>
            <a:ext cx="146304" cy="146304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F29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0"/>
          <p:cNvSpPr/>
          <p:nvPr/>
        </p:nvSpPr>
        <p:spPr>
          <a:xfrm>
            <a:off x="7717536" y="4133088"/>
            <a:ext cx="173736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04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unauthorized entrants</a:t>
            </a:r>
            <a:endParaRPr lang="en-US" sz="1040" dirty="0"/>
          </a:p>
        </p:txBody>
      </p:sp>
      <p:sp>
        <p:nvSpPr>
          <p:cNvPr id="34" name="Shape 31"/>
          <p:cNvSpPr/>
          <p:nvPr/>
        </p:nvSpPr>
        <p:spPr>
          <a:xfrm>
            <a:off x="9797192" y="1536192"/>
            <a:ext cx="2057400" cy="420624"/>
          </a:xfrm>
          <a:prstGeom prst="roundRect">
            <a:avLst>
              <a:gd name="adj" fmla="val 13043"/>
            </a:avLst>
          </a:prstGeom>
          <a:solidFill>
            <a:srgbClr val="C1121F"/>
          </a:solidFill>
          <a:ln w="12700">
            <a:solidFill>
              <a:srgbClr val="C1121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2"/>
          <p:cNvSpPr/>
          <p:nvPr/>
        </p:nvSpPr>
        <p:spPr>
          <a:xfrm>
            <a:off x="9829800" y="1655064"/>
            <a:ext cx="1901952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IF CONDITIONS CHANGE</a:t>
            </a:r>
            <a:endParaRPr lang="en-US" sz="920" dirty="0"/>
          </a:p>
        </p:txBody>
      </p:sp>
      <p:sp>
        <p:nvSpPr>
          <p:cNvPr id="36" name="Shape 33"/>
          <p:cNvSpPr/>
          <p:nvPr/>
        </p:nvSpPr>
        <p:spPr>
          <a:xfrm>
            <a:off x="9829800" y="2185416"/>
            <a:ext cx="146304" cy="146304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F29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34"/>
          <p:cNvSpPr/>
          <p:nvPr/>
        </p:nvSpPr>
        <p:spPr>
          <a:xfrm>
            <a:off x="10049256" y="2121408"/>
            <a:ext cx="173736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04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Stop Work</a:t>
            </a:r>
            <a:endParaRPr lang="en-US" sz="1040" dirty="0"/>
          </a:p>
        </p:txBody>
      </p:sp>
      <p:sp>
        <p:nvSpPr>
          <p:cNvPr id="38" name="Shape 35"/>
          <p:cNvSpPr/>
          <p:nvPr/>
        </p:nvSpPr>
        <p:spPr>
          <a:xfrm>
            <a:off x="9829800" y="2688336"/>
            <a:ext cx="146304" cy="146304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F29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Text 36"/>
          <p:cNvSpPr/>
          <p:nvPr/>
        </p:nvSpPr>
        <p:spPr>
          <a:xfrm>
            <a:off x="10049256" y="2624328"/>
            <a:ext cx="173736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04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immediately</a:t>
            </a:r>
            <a:endParaRPr lang="en-US" sz="1040" dirty="0"/>
          </a:p>
        </p:txBody>
      </p:sp>
      <p:sp>
        <p:nvSpPr>
          <p:cNvPr id="40" name="Shape 37"/>
          <p:cNvSpPr/>
          <p:nvPr/>
        </p:nvSpPr>
        <p:spPr>
          <a:xfrm>
            <a:off x="9829800" y="3191256"/>
            <a:ext cx="146304" cy="146304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F29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38"/>
          <p:cNvSpPr/>
          <p:nvPr/>
        </p:nvSpPr>
        <p:spPr>
          <a:xfrm>
            <a:off x="10049256" y="3127248"/>
            <a:ext cx="173736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04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Notify supervisor</a:t>
            </a:r>
            <a:endParaRPr lang="en-US" sz="1040" dirty="0"/>
          </a:p>
        </p:txBody>
      </p:sp>
      <p:sp>
        <p:nvSpPr>
          <p:cNvPr id="42" name="Shape 39"/>
          <p:cNvSpPr/>
          <p:nvPr/>
        </p:nvSpPr>
        <p:spPr>
          <a:xfrm>
            <a:off x="9829800" y="3694176"/>
            <a:ext cx="146304" cy="146304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F29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Text 40"/>
          <p:cNvSpPr/>
          <p:nvPr/>
        </p:nvSpPr>
        <p:spPr>
          <a:xfrm>
            <a:off x="10049256" y="3630168"/>
            <a:ext cx="173736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04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Activate emergency response</a:t>
            </a:r>
            <a:endParaRPr lang="en-US" sz="1040" dirty="0"/>
          </a:p>
        </p:txBody>
      </p:sp>
      <p:sp>
        <p:nvSpPr>
          <p:cNvPr id="44" name="Shape 41"/>
          <p:cNvSpPr/>
          <p:nvPr/>
        </p:nvSpPr>
        <p:spPr>
          <a:xfrm>
            <a:off x="9829800" y="4197096"/>
            <a:ext cx="146304" cy="146304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F29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5" name="Text 42"/>
          <p:cNvSpPr/>
          <p:nvPr/>
        </p:nvSpPr>
        <p:spPr>
          <a:xfrm>
            <a:off x="10049256" y="4133088"/>
            <a:ext cx="173736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04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Secure area</a:t>
            </a:r>
            <a:endParaRPr lang="en-US" sz="1040" dirty="0"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701536B3-70F4-BA1F-4281-50D67EAE04B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1637" r="24170"/>
          <a:stretch>
            <a:fillRect/>
          </a:stretch>
        </p:blipFill>
        <p:spPr>
          <a:xfrm>
            <a:off x="0" y="668737"/>
            <a:ext cx="4498848" cy="621581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B1F36"/>
          </a:solidFill>
          <a:ln w="12700">
            <a:solidFill>
              <a:srgbClr val="0B1F3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84048" y="109728"/>
            <a:ext cx="1078992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2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11. KNOWLEDGE CHECK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11539728" y="0"/>
            <a:ext cx="502920" cy="658368"/>
          </a:xfrm>
          <a:prstGeom prst="rect">
            <a:avLst/>
          </a:prstGeom>
          <a:solidFill>
            <a:srgbClr val="FFC400"/>
          </a:solidFill>
          <a:ln w="12700">
            <a:solidFill>
              <a:srgbClr val="FFC4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1567160" y="146304"/>
            <a:ext cx="438912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1F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8858650" y="1947672"/>
            <a:ext cx="1942299" cy="142646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Autofit/>
          </a:bodyPr>
          <a:lstStyle/>
          <a:p>
            <a:pPr marL="0" indent="0" algn="ctr">
              <a:buNone/>
            </a:pPr>
            <a:r>
              <a:rPr lang="en-US" sz="9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?</a:t>
            </a:r>
            <a:endParaRPr lang="en-US" sz="9600" dirty="0"/>
          </a:p>
        </p:txBody>
      </p:sp>
      <p:sp>
        <p:nvSpPr>
          <p:cNvPr id="8" name="Text 6"/>
          <p:cNvSpPr/>
          <p:nvPr/>
        </p:nvSpPr>
        <p:spPr>
          <a:xfrm>
            <a:off x="594360" y="960120"/>
            <a:ext cx="813816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best answer. Discuss as a group before revealing the answer key.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85800" y="1508760"/>
            <a:ext cx="9144000" cy="21945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23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Which gas can cause rapid loss of consciousness and death at high ppm?</a:t>
            </a:r>
            <a:endParaRPr lang="en-US" sz="1230" dirty="0"/>
          </a:p>
        </p:txBody>
      </p:sp>
      <p:sp>
        <p:nvSpPr>
          <p:cNvPr id="10" name="Text 8"/>
          <p:cNvSpPr/>
          <p:nvPr/>
        </p:nvSpPr>
        <p:spPr>
          <a:xfrm>
            <a:off x="960120" y="1810512"/>
            <a:ext cx="7955280" cy="182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1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A. Oxygen   B. LEL   C. CO   D. H₂S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685800" y="2331720"/>
            <a:ext cx="9144000" cy="21945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23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Who </a:t>
            </a:r>
            <a:r>
              <a:rPr lang="en-US" sz="14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remains</a:t>
            </a:r>
            <a:r>
              <a:rPr lang="en-US" sz="123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outside the space and monitors entrants?</a:t>
            </a:r>
            <a:endParaRPr lang="en-US" sz="1230" dirty="0"/>
          </a:p>
        </p:txBody>
      </p:sp>
      <p:sp>
        <p:nvSpPr>
          <p:cNvPr id="12" name="Text 10"/>
          <p:cNvSpPr/>
          <p:nvPr/>
        </p:nvSpPr>
        <p:spPr>
          <a:xfrm>
            <a:off x="960120" y="2633472"/>
            <a:ext cx="7955280" cy="182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1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A. Entrant   B. Attendant   C. Supervisor   D. Observer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685800" y="3154680"/>
            <a:ext cx="9144000" cy="21945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23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What is the safe oxygen range for entry?</a:t>
            </a:r>
            <a:endParaRPr lang="en-US" sz="1230" dirty="0"/>
          </a:p>
        </p:txBody>
      </p:sp>
      <p:sp>
        <p:nvSpPr>
          <p:cNvPr id="14" name="Text 12"/>
          <p:cNvSpPr/>
          <p:nvPr/>
        </p:nvSpPr>
        <p:spPr>
          <a:xfrm>
            <a:off x="960120" y="3456432"/>
            <a:ext cx="7955280" cy="182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1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A. 18–21%   B. 19.5–23.5%   C. 21–25%   D. 18–24%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685800" y="3977640"/>
            <a:ext cx="9144000" cy="21945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23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4. If the gas meter alarms during entry, what should be done first?</a:t>
            </a:r>
            <a:endParaRPr lang="en-US" sz="1230" dirty="0"/>
          </a:p>
        </p:txBody>
      </p:sp>
      <p:sp>
        <p:nvSpPr>
          <p:cNvPr id="16" name="Text 14"/>
          <p:cNvSpPr/>
          <p:nvPr/>
        </p:nvSpPr>
        <p:spPr>
          <a:xfrm>
            <a:off x="960120" y="4279392"/>
            <a:ext cx="7955280" cy="182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1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A. Investigate   B. Continue   C. Exit immediately   D. Increase ventilation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685800" y="4800600"/>
            <a:ext cx="9144000" cy="21945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23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5. What document authorizes permit-required confined space entry?</a:t>
            </a:r>
            <a:endParaRPr lang="en-US" sz="1230" dirty="0"/>
          </a:p>
        </p:txBody>
      </p:sp>
      <p:sp>
        <p:nvSpPr>
          <p:cNvPr id="18" name="Text 16"/>
          <p:cNvSpPr/>
          <p:nvPr/>
        </p:nvSpPr>
        <p:spPr>
          <a:xfrm>
            <a:off x="960120" y="5102352"/>
            <a:ext cx="7955280" cy="182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1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A. Work Order   B. JSA   C. Entry Permit   D. Safety Checklist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0" y="6446520"/>
            <a:ext cx="12191695" cy="411480"/>
          </a:xfrm>
          <a:prstGeom prst="rect">
            <a:avLst/>
          </a:prstGeom>
          <a:solidFill>
            <a:srgbClr val="0B1F36"/>
          </a:solidFill>
          <a:ln w="12700">
            <a:solidFill>
              <a:srgbClr val="0B1F3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594360" y="6547104"/>
            <a:ext cx="5029200" cy="1554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Answer key: 1-D, 2-B, 3-B, 4-C, 5-C</a:t>
            </a:r>
            <a:endParaRPr lang="en-US" sz="105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1FCBF24-AF08-87DA-E988-01313DE8494E}"/>
              </a:ext>
            </a:extLst>
          </p:cNvPr>
          <p:cNvSpPr/>
          <p:nvPr/>
        </p:nvSpPr>
        <p:spPr>
          <a:xfrm>
            <a:off x="8342722" y="658368"/>
            <a:ext cx="3848973" cy="5788152"/>
          </a:xfrm>
          <a:prstGeom prst="rect">
            <a:avLst/>
          </a:prstGeom>
          <a:solidFill>
            <a:srgbClr val="110F2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995A009-B049-0D6A-C54A-6F18E5263072}"/>
              </a:ext>
            </a:extLst>
          </p:cNvPr>
          <p:cNvSpPr txBox="1"/>
          <p:nvPr/>
        </p:nvSpPr>
        <p:spPr>
          <a:xfrm>
            <a:off x="9627218" y="2002536"/>
            <a:ext cx="2290713" cy="2693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900" dirty="0">
                <a:solidFill>
                  <a:schemeClr val="bg1"/>
                </a:solidFill>
              </a:rPr>
              <a:t>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B1F36"/>
          </a:solidFill>
          <a:ln w="12700">
            <a:solidFill>
              <a:srgbClr val="0B1F3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84048" y="109728"/>
            <a:ext cx="1078992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2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12. FINAL ASSESSMENT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11539728" y="0"/>
            <a:ext cx="502920" cy="658368"/>
          </a:xfrm>
          <a:prstGeom prst="rect">
            <a:avLst/>
          </a:prstGeom>
          <a:solidFill>
            <a:srgbClr val="FFC400"/>
          </a:solidFill>
          <a:ln w="12700">
            <a:solidFill>
              <a:srgbClr val="FFC4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1567160" y="146304"/>
            <a:ext cx="438912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1F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594360" y="960120"/>
            <a:ext cx="621792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0B1F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Match each responsibility to the correct role.</a:t>
            </a:r>
            <a:endParaRPr lang="en-US" sz="1700" dirty="0"/>
          </a:p>
        </p:txBody>
      </p:sp>
      <p:sp>
        <p:nvSpPr>
          <p:cNvPr id="9" name="Shape 6"/>
          <p:cNvSpPr/>
          <p:nvPr/>
        </p:nvSpPr>
        <p:spPr>
          <a:xfrm>
            <a:off x="594360" y="1463040"/>
            <a:ext cx="6355080" cy="393192"/>
          </a:xfrm>
          <a:prstGeom prst="rect">
            <a:avLst/>
          </a:prstGeom>
          <a:solidFill>
            <a:srgbClr val="0B1F36"/>
          </a:solidFill>
          <a:ln w="12700">
            <a:solidFill>
              <a:srgbClr val="0B1F3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713232" y="1572768"/>
            <a:ext cx="2834640" cy="1371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9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Responsibility</a:t>
            </a:r>
            <a:endParaRPr lang="en-US" sz="950" dirty="0"/>
          </a:p>
        </p:txBody>
      </p:sp>
      <p:sp>
        <p:nvSpPr>
          <p:cNvPr id="11" name="Text 8"/>
          <p:cNvSpPr/>
          <p:nvPr/>
        </p:nvSpPr>
        <p:spPr>
          <a:xfrm>
            <a:off x="3867912" y="1572768"/>
            <a:ext cx="914400" cy="1371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Entrant</a:t>
            </a:r>
            <a:endParaRPr lang="en-US" sz="950" dirty="0"/>
          </a:p>
        </p:txBody>
      </p:sp>
      <p:sp>
        <p:nvSpPr>
          <p:cNvPr id="12" name="Text 9"/>
          <p:cNvSpPr/>
          <p:nvPr/>
        </p:nvSpPr>
        <p:spPr>
          <a:xfrm>
            <a:off x="4901184" y="1572768"/>
            <a:ext cx="914400" cy="1371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Attendant</a:t>
            </a:r>
            <a:endParaRPr lang="en-US" sz="950" dirty="0"/>
          </a:p>
        </p:txBody>
      </p:sp>
      <p:sp>
        <p:nvSpPr>
          <p:cNvPr id="13" name="Text 10"/>
          <p:cNvSpPr/>
          <p:nvPr/>
        </p:nvSpPr>
        <p:spPr>
          <a:xfrm>
            <a:off x="5925312" y="1572768"/>
            <a:ext cx="914400" cy="1371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Supervisor</a:t>
            </a:r>
            <a:endParaRPr lang="en-US" sz="950" dirty="0"/>
          </a:p>
        </p:txBody>
      </p:sp>
      <p:sp>
        <p:nvSpPr>
          <p:cNvPr id="14" name="Shape 11"/>
          <p:cNvSpPr/>
          <p:nvPr/>
        </p:nvSpPr>
        <p:spPr>
          <a:xfrm>
            <a:off x="594360" y="1856232"/>
            <a:ext cx="6355080" cy="457200"/>
          </a:xfrm>
          <a:prstGeom prst="rect">
            <a:avLst/>
          </a:prstGeom>
          <a:solidFill>
            <a:srgbClr val="EAF0F7"/>
          </a:solidFill>
          <a:ln w="12700">
            <a:solidFill>
              <a:srgbClr val="EAF0F7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713232" y="1975104"/>
            <a:ext cx="2880360" cy="1737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Wears PPE</a:t>
            </a:r>
            <a:endParaRPr lang="en-US" sz="1050" b="1" dirty="0"/>
          </a:p>
        </p:txBody>
      </p:sp>
      <p:sp>
        <p:nvSpPr>
          <p:cNvPr id="16" name="Shape 13"/>
          <p:cNvSpPr/>
          <p:nvPr/>
        </p:nvSpPr>
        <p:spPr>
          <a:xfrm>
            <a:off x="4169664" y="1893492"/>
            <a:ext cx="310896" cy="31089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4187952" y="1970874"/>
            <a:ext cx="274320" cy="19202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✓</a:t>
            </a:r>
            <a:endParaRPr lang="en-US" sz="1200" dirty="0"/>
          </a:p>
        </p:txBody>
      </p:sp>
      <p:sp>
        <p:nvSpPr>
          <p:cNvPr id="18" name="Shape 15"/>
          <p:cNvSpPr/>
          <p:nvPr/>
        </p:nvSpPr>
        <p:spPr>
          <a:xfrm>
            <a:off x="594360" y="2313432"/>
            <a:ext cx="6355080" cy="45720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6"/>
          <p:cNvSpPr/>
          <p:nvPr/>
        </p:nvSpPr>
        <p:spPr>
          <a:xfrm>
            <a:off x="713232" y="2432304"/>
            <a:ext cx="2880360" cy="1737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Maintains entrant count</a:t>
            </a:r>
            <a:endParaRPr lang="en-US" sz="1050" b="1" dirty="0"/>
          </a:p>
        </p:txBody>
      </p:sp>
      <p:sp>
        <p:nvSpPr>
          <p:cNvPr id="20" name="Shape 17"/>
          <p:cNvSpPr/>
          <p:nvPr/>
        </p:nvSpPr>
        <p:spPr>
          <a:xfrm>
            <a:off x="5198223" y="2373210"/>
            <a:ext cx="310896" cy="31089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/>
          <p:nvPr/>
        </p:nvSpPr>
        <p:spPr>
          <a:xfrm>
            <a:off x="5216511" y="2400642"/>
            <a:ext cx="274320" cy="19202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✓</a:t>
            </a:r>
            <a:endParaRPr lang="en-US" sz="1200" dirty="0"/>
          </a:p>
        </p:txBody>
      </p:sp>
      <p:sp>
        <p:nvSpPr>
          <p:cNvPr id="22" name="Shape 19"/>
          <p:cNvSpPr/>
          <p:nvPr/>
        </p:nvSpPr>
        <p:spPr>
          <a:xfrm>
            <a:off x="594360" y="2770632"/>
            <a:ext cx="6355080" cy="457200"/>
          </a:xfrm>
          <a:prstGeom prst="rect">
            <a:avLst/>
          </a:prstGeom>
          <a:solidFill>
            <a:srgbClr val="EAF0F7"/>
          </a:solidFill>
          <a:ln w="12700">
            <a:solidFill>
              <a:srgbClr val="EAF0F7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0"/>
          <p:cNvSpPr/>
          <p:nvPr/>
        </p:nvSpPr>
        <p:spPr>
          <a:xfrm>
            <a:off x="713232" y="2889504"/>
            <a:ext cx="2880360" cy="1737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Authorizes entry permit</a:t>
            </a:r>
            <a:endParaRPr lang="en-US" sz="1050" b="1" dirty="0"/>
          </a:p>
        </p:txBody>
      </p:sp>
      <p:sp>
        <p:nvSpPr>
          <p:cNvPr id="24" name="Shape 21"/>
          <p:cNvSpPr/>
          <p:nvPr/>
        </p:nvSpPr>
        <p:spPr>
          <a:xfrm>
            <a:off x="6231495" y="2830410"/>
            <a:ext cx="310896" cy="31089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2"/>
          <p:cNvSpPr/>
          <p:nvPr/>
        </p:nvSpPr>
        <p:spPr>
          <a:xfrm>
            <a:off x="6249783" y="2914579"/>
            <a:ext cx="274320" cy="19202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✓</a:t>
            </a:r>
            <a:endParaRPr lang="en-US" sz="1200" dirty="0"/>
          </a:p>
        </p:txBody>
      </p:sp>
      <p:sp>
        <p:nvSpPr>
          <p:cNvPr id="26" name="Shape 23"/>
          <p:cNvSpPr/>
          <p:nvPr/>
        </p:nvSpPr>
        <p:spPr>
          <a:xfrm>
            <a:off x="594360" y="3227832"/>
            <a:ext cx="6355080" cy="45720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4"/>
          <p:cNvSpPr/>
          <p:nvPr/>
        </p:nvSpPr>
        <p:spPr>
          <a:xfrm>
            <a:off x="713232" y="3346704"/>
            <a:ext cx="2880360" cy="1737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Exits when alarm activates</a:t>
            </a:r>
            <a:endParaRPr lang="en-US" sz="1050" b="1" dirty="0"/>
          </a:p>
        </p:txBody>
      </p:sp>
      <p:sp>
        <p:nvSpPr>
          <p:cNvPr id="28" name="Shape 25"/>
          <p:cNvSpPr/>
          <p:nvPr/>
        </p:nvSpPr>
        <p:spPr>
          <a:xfrm>
            <a:off x="4164951" y="3287610"/>
            <a:ext cx="310896" cy="31089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6"/>
          <p:cNvSpPr/>
          <p:nvPr/>
        </p:nvSpPr>
        <p:spPr>
          <a:xfrm>
            <a:off x="4183239" y="3344206"/>
            <a:ext cx="274320" cy="19202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✓</a:t>
            </a:r>
            <a:endParaRPr lang="en-US" sz="1200" dirty="0"/>
          </a:p>
        </p:txBody>
      </p:sp>
      <p:sp>
        <p:nvSpPr>
          <p:cNvPr id="30" name="Shape 27"/>
          <p:cNvSpPr/>
          <p:nvPr/>
        </p:nvSpPr>
        <p:spPr>
          <a:xfrm>
            <a:off x="594360" y="3685032"/>
            <a:ext cx="6355080" cy="457200"/>
          </a:xfrm>
          <a:prstGeom prst="rect">
            <a:avLst/>
          </a:prstGeom>
          <a:solidFill>
            <a:srgbClr val="EAF0F7"/>
          </a:solidFill>
          <a:ln w="12700">
            <a:solidFill>
              <a:srgbClr val="EAF0F7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8"/>
          <p:cNvSpPr/>
          <p:nvPr/>
        </p:nvSpPr>
        <p:spPr>
          <a:xfrm>
            <a:off x="713232" y="3803904"/>
            <a:ext cx="2880360" cy="1737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Prevents unauthorized entry</a:t>
            </a:r>
            <a:endParaRPr lang="en-US" sz="1050" b="1" dirty="0"/>
          </a:p>
        </p:txBody>
      </p:sp>
      <p:sp>
        <p:nvSpPr>
          <p:cNvPr id="32" name="Shape 29"/>
          <p:cNvSpPr/>
          <p:nvPr/>
        </p:nvSpPr>
        <p:spPr>
          <a:xfrm>
            <a:off x="5198223" y="3744810"/>
            <a:ext cx="310896" cy="31089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0"/>
          <p:cNvSpPr/>
          <p:nvPr/>
        </p:nvSpPr>
        <p:spPr>
          <a:xfrm>
            <a:off x="5216511" y="3772242"/>
            <a:ext cx="274320" cy="19202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✓</a:t>
            </a:r>
            <a:endParaRPr lang="en-US" sz="1200" dirty="0"/>
          </a:p>
        </p:txBody>
      </p:sp>
      <p:sp>
        <p:nvSpPr>
          <p:cNvPr id="34" name="Shape 31"/>
          <p:cNvSpPr/>
          <p:nvPr/>
        </p:nvSpPr>
        <p:spPr>
          <a:xfrm>
            <a:off x="594360" y="4142232"/>
            <a:ext cx="6355080" cy="45720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2"/>
          <p:cNvSpPr/>
          <p:nvPr/>
        </p:nvSpPr>
        <p:spPr>
          <a:xfrm>
            <a:off x="713232" y="4261104"/>
            <a:ext cx="2880360" cy="1737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Cancels permit</a:t>
            </a:r>
            <a:endParaRPr lang="en-US" sz="1050" b="1" dirty="0"/>
          </a:p>
        </p:txBody>
      </p:sp>
      <p:sp>
        <p:nvSpPr>
          <p:cNvPr id="36" name="Shape 33"/>
          <p:cNvSpPr/>
          <p:nvPr/>
        </p:nvSpPr>
        <p:spPr>
          <a:xfrm>
            <a:off x="6231495" y="4202010"/>
            <a:ext cx="310896" cy="31089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34"/>
          <p:cNvSpPr/>
          <p:nvPr/>
        </p:nvSpPr>
        <p:spPr>
          <a:xfrm>
            <a:off x="6249783" y="4251960"/>
            <a:ext cx="274320" cy="19202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✓</a:t>
            </a:r>
            <a:endParaRPr lang="en-US" sz="1200" dirty="0"/>
          </a:p>
        </p:txBody>
      </p:sp>
      <p:sp>
        <p:nvSpPr>
          <p:cNvPr id="38" name="Text 35"/>
          <p:cNvSpPr/>
          <p:nvPr/>
        </p:nvSpPr>
        <p:spPr>
          <a:xfrm>
            <a:off x="640080" y="5143500"/>
            <a:ext cx="6126480" cy="5029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True / False: </a:t>
            </a:r>
          </a:p>
          <a:p>
            <a:pPr marL="0" indent="0" algn="l">
              <a:buNone/>
            </a:pPr>
            <a:endParaRPr lang="en-US" sz="1200" dirty="0">
              <a:solidFill>
                <a:srgbClr val="1F2937"/>
              </a:solidFill>
              <a:latin typeface="Aptos" pitchFamily="34" charset="0"/>
              <a:ea typeface="Aptos" pitchFamily="34" charset="-122"/>
              <a:cs typeface="Aptos" pitchFamily="34" charset="-120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H₂S can deaden your sense of smell.  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Continuous monitoring should continue throughout entry.   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Workers have Stop Work Authority.</a:t>
            </a:r>
            <a:endParaRPr lang="en-US" sz="1200" dirty="0"/>
          </a:p>
        </p:txBody>
      </p:sp>
      <p:sp>
        <p:nvSpPr>
          <p:cNvPr id="40" name="Shape 17">
            <a:extLst>
              <a:ext uri="{FF2B5EF4-FFF2-40B4-BE49-F238E27FC236}">
                <a16:creationId xmlns:a16="http://schemas.microsoft.com/office/drawing/2014/main" id="{035D83A9-2E50-F538-C9EF-6B70E9733CFD}"/>
              </a:ext>
            </a:extLst>
          </p:cNvPr>
          <p:cNvSpPr/>
          <p:nvPr/>
        </p:nvSpPr>
        <p:spPr>
          <a:xfrm>
            <a:off x="0" y="6446520"/>
            <a:ext cx="12191695" cy="411480"/>
          </a:xfrm>
          <a:prstGeom prst="rect">
            <a:avLst/>
          </a:prstGeom>
          <a:solidFill>
            <a:srgbClr val="0B1F36"/>
          </a:solidFill>
          <a:ln w="12700">
            <a:solidFill>
              <a:srgbClr val="0B1F3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7CE6DBB-6601-CB96-D167-06C534F9C5FB}"/>
              </a:ext>
            </a:extLst>
          </p:cNvPr>
          <p:cNvSpPr txBox="1"/>
          <p:nvPr/>
        </p:nvSpPr>
        <p:spPr>
          <a:xfrm>
            <a:off x="594360" y="6502051"/>
            <a:ext cx="32735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Answer Key: All True</a:t>
            </a: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544F487A-AF90-389C-FAF0-D39E6819E28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0621" r="15732"/>
          <a:stretch>
            <a:fillRect/>
          </a:stretch>
        </p:blipFill>
        <p:spPr>
          <a:xfrm>
            <a:off x="7525209" y="662610"/>
            <a:ext cx="4654317" cy="578391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B1F36"/>
          </a:solidFill>
          <a:ln w="12700">
            <a:solidFill>
              <a:srgbClr val="0B1F3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84048" y="109728"/>
            <a:ext cx="1078992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2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13. FACILITATOR GUIDE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11539728" y="0"/>
            <a:ext cx="502920" cy="658368"/>
          </a:xfrm>
          <a:prstGeom prst="rect">
            <a:avLst/>
          </a:prstGeom>
          <a:solidFill>
            <a:srgbClr val="FFC400"/>
          </a:solidFill>
          <a:ln w="12700">
            <a:solidFill>
              <a:srgbClr val="FFC4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1567160" y="146304"/>
            <a:ext cx="438912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1F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14</a:t>
            </a:r>
            <a:endParaRPr lang="en-US" sz="1500" dirty="0"/>
          </a:p>
        </p:txBody>
      </p:sp>
      <p:pic>
        <p:nvPicPr>
          <p:cNvPr id="6" name="Image 0" descr="/mnt/data/wide_indoor_industrial_meeting_scene_a_group_of_w_batch_9.png"/>
          <p:cNvPicPr>
            <a:picLocks noChangeAspect="1"/>
          </p:cNvPicPr>
          <p:nvPr/>
        </p:nvPicPr>
        <p:blipFill>
          <a:blip r:embed="rId3"/>
          <a:srcRect l="27630" r="25389"/>
          <a:stretch>
            <a:fillRect/>
          </a:stretch>
        </p:blipFill>
        <p:spPr>
          <a:xfrm>
            <a:off x="7016590" y="658368"/>
            <a:ext cx="5175410" cy="6199632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548640" y="1380744"/>
            <a:ext cx="5669280" cy="667512"/>
          </a:xfrm>
          <a:prstGeom prst="roundRect">
            <a:avLst>
              <a:gd name="adj" fmla="val 8219"/>
            </a:avLst>
          </a:prstGeom>
          <a:solidFill>
            <a:srgbClr val="EAF0F7"/>
          </a:solidFill>
          <a:ln w="12700">
            <a:solidFill>
              <a:srgbClr val="D8E0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795528" y="1545336"/>
            <a:ext cx="1554480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0B1F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Audience</a:t>
            </a:r>
            <a:endParaRPr lang="en-US" sz="1250" b="1" dirty="0">
              <a:solidFill>
                <a:srgbClr val="0B1F36"/>
              </a:solidFill>
            </a:endParaRPr>
          </a:p>
        </p:txBody>
      </p:sp>
      <p:sp>
        <p:nvSpPr>
          <p:cNvPr id="10" name="Text 7"/>
          <p:cNvSpPr/>
          <p:nvPr/>
        </p:nvSpPr>
        <p:spPr>
          <a:xfrm>
            <a:off x="2011680" y="1472184"/>
            <a:ext cx="3886200" cy="3931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13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Operators, maintenance teams, contractors, attendants, and supervisors.</a:t>
            </a:r>
            <a:endParaRPr lang="en-US" sz="1130" dirty="0"/>
          </a:p>
        </p:txBody>
      </p:sp>
      <p:sp>
        <p:nvSpPr>
          <p:cNvPr id="11" name="Shape 8"/>
          <p:cNvSpPr/>
          <p:nvPr/>
        </p:nvSpPr>
        <p:spPr>
          <a:xfrm>
            <a:off x="548640" y="2340864"/>
            <a:ext cx="5669280" cy="667512"/>
          </a:xfrm>
          <a:prstGeom prst="roundRect">
            <a:avLst>
              <a:gd name="adj" fmla="val 8219"/>
            </a:avLst>
          </a:prstGeom>
          <a:solidFill>
            <a:srgbClr val="F3F6FA"/>
          </a:solidFill>
          <a:ln w="12700">
            <a:solidFill>
              <a:srgbClr val="D8E0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795528" y="2505456"/>
            <a:ext cx="1554480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0B1F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Duration</a:t>
            </a:r>
            <a:endParaRPr lang="en-US" sz="1250" dirty="0">
              <a:solidFill>
                <a:srgbClr val="0B1F36"/>
              </a:solidFill>
            </a:endParaRPr>
          </a:p>
        </p:txBody>
      </p:sp>
      <p:sp>
        <p:nvSpPr>
          <p:cNvPr id="13" name="Text 10"/>
          <p:cNvSpPr/>
          <p:nvPr/>
        </p:nvSpPr>
        <p:spPr>
          <a:xfrm>
            <a:off x="2011680" y="2432304"/>
            <a:ext cx="3886200" cy="3931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13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20–25 minutes with discussion and scenario questions.</a:t>
            </a:r>
            <a:endParaRPr lang="en-US" sz="1130" dirty="0"/>
          </a:p>
        </p:txBody>
      </p:sp>
      <p:sp>
        <p:nvSpPr>
          <p:cNvPr id="14" name="Shape 11"/>
          <p:cNvSpPr/>
          <p:nvPr/>
        </p:nvSpPr>
        <p:spPr>
          <a:xfrm>
            <a:off x="548640" y="3300984"/>
            <a:ext cx="5669280" cy="667512"/>
          </a:xfrm>
          <a:prstGeom prst="roundRect">
            <a:avLst>
              <a:gd name="adj" fmla="val 8219"/>
            </a:avLst>
          </a:prstGeom>
          <a:solidFill>
            <a:srgbClr val="EAF0F7"/>
          </a:solidFill>
          <a:ln w="12700">
            <a:solidFill>
              <a:srgbClr val="D8E0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795528" y="3465576"/>
            <a:ext cx="1554480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0B1F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Materials</a:t>
            </a:r>
            <a:endParaRPr lang="en-US" sz="1250" dirty="0">
              <a:solidFill>
                <a:srgbClr val="0B1F36"/>
              </a:solidFill>
            </a:endParaRPr>
          </a:p>
        </p:txBody>
      </p:sp>
      <p:sp>
        <p:nvSpPr>
          <p:cNvPr id="16" name="Text 13"/>
          <p:cNvSpPr/>
          <p:nvPr/>
        </p:nvSpPr>
        <p:spPr>
          <a:xfrm>
            <a:off x="2011680" y="3392424"/>
            <a:ext cx="3886200" cy="3931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13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Entry permit, 4-gas monitor, PPE/harness, rescue plan, site procedure.</a:t>
            </a:r>
            <a:endParaRPr lang="en-US" sz="1130" dirty="0"/>
          </a:p>
        </p:txBody>
      </p:sp>
      <p:sp>
        <p:nvSpPr>
          <p:cNvPr id="17" name="Shape 14"/>
          <p:cNvSpPr/>
          <p:nvPr/>
        </p:nvSpPr>
        <p:spPr>
          <a:xfrm>
            <a:off x="548640" y="4261104"/>
            <a:ext cx="5669280" cy="667512"/>
          </a:xfrm>
          <a:prstGeom prst="roundRect">
            <a:avLst>
              <a:gd name="adj" fmla="val 8219"/>
            </a:avLst>
          </a:prstGeom>
          <a:solidFill>
            <a:srgbClr val="F3F6FA"/>
          </a:solidFill>
          <a:ln w="12700">
            <a:solidFill>
              <a:srgbClr val="D8E0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795528" y="4425696"/>
            <a:ext cx="1554480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0B1F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Method</a:t>
            </a:r>
            <a:endParaRPr lang="en-US" sz="1250" dirty="0">
              <a:solidFill>
                <a:srgbClr val="0B1F36"/>
              </a:solidFill>
            </a:endParaRPr>
          </a:p>
        </p:txBody>
      </p:sp>
      <p:sp>
        <p:nvSpPr>
          <p:cNvPr id="19" name="Text 16"/>
          <p:cNvSpPr/>
          <p:nvPr/>
        </p:nvSpPr>
        <p:spPr>
          <a:xfrm>
            <a:off x="2011680" y="4352544"/>
            <a:ext cx="3886200" cy="3931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13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Instructor-led toolbox style, discussion-based, with a performance-support checklist.</a:t>
            </a:r>
            <a:endParaRPr lang="en-US" sz="1130" dirty="0"/>
          </a:p>
        </p:txBody>
      </p:sp>
      <p:sp>
        <p:nvSpPr>
          <p:cNvPr id="20" name="Shape 17"/>
          <p:cNvSpPr/>
          <p:nvPr/>
        </p:nvSpPr>
        <p:spPr>
          <a:xfrm>
            <a:off x="548640" y="5221224"/>
            <a:ext cx="5669280" cy="667512"/>
          </a:xfrm>
          <a:prstGeom prst="roundRect">
            <a:avLst>
              <a:gd name="adj" fmla="val 8219"/>
            </a:avLst>
          </a:prstGeom>
          <a:solidFill>
            <a:srgbClr val="EAF0F7"/>
          </a:solidFill>
          <a:ln w="12700">
            <a:solidFill>
              <a:srgbClr val="D8E0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/>
          <p:nvPr/>
        </p:nvSpPr>
        <p:spPr>
          <a:xfrm>
            <a:off x="795528" y="5385816"/>
            <a:ext cx="1554480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0B1F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Evaluation</a:t>
            </a:r>
            <a:endParaRPr lang="en-US" sz="1250" dirty="0">
              <a:solidFill>
                <a:srgbClr val="0B1F36"/>
              </a:solidFill>
            </a:endParaRPr>
          </a:p>
        </p:txBody>
      </p:sp>
      <p:sp>
        <p:nvSpPr>
          <p:cNvPr id="22" name="Text 19"/>
          <p:cNvSpPr/>
          <p:nvPr/>
        </p:nvSpPr>
        <p:spPr>
          <a:xfrm>
            <a:off x="2011680" y="5312664"/>
            <a:ext cx="3886200" cy="3931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13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Knowledge check, final assessment, and supervisor observation on the job.</a:t>
            </a:r>
            <a:endParaRPr lang="en-US" sz="113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B1F36"/>
          </a:solidFill>
          <a:ln w="12700">
            <a:solidFill>
              <a:srgbClr val="0B1F3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84048" y="109728"/>
            <a:ext cx="1078992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2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14. KEY TAKEAWAYS &amp; SAFETY COMMITMENT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11539728" y="0"/>
            <a:ext cx="502920" cy="658368"/>
          </a:xfrm>
          <a:prstGeom prst="rect">
            <a:avLst/>
          </a:prstGeom>
          <a:solidFill>
            <a:srgbClr val="FFC400"/>
          </a:solidFill>
          <a:ln w="12700">
            <a:solidFill>
              <a:srgbClr val="FFC4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1567160" y="146304"/>
            <a:ext cx="438912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1F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15</a:t>
            </a:r>
            <a:endParaRPr lang="en-US" sz="1500" dirty="0"/>
          </a:p>
        </p:txBody>
      </p:sp>
      <p:pic>
        <p:nvPicPr>
          <p:cNvPr id="6" name="Image 0" descr="/mnt/data/a_wide_cinematic_industrial_oil_refinery_scene_at_batch_10.png"/>
          <p:cNvPicPr>
            <a:picLocks noChangeAspect="1"/>
          </p:cNvPicPr>
          <p:nvPr/>
        </p:nvPicPr>
        <p:blipFill>
          <a:blip r:embed="rId3"/>
          <a:srcRect l="21860" r="21860"/>
          <a:stretch/>
        </p:blipFill>
        <p:spPr>
          <a:xfrm>
            <a:off x="5989320" y="658368"/>
            <a:ext cx="6199632" cy="6199632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621792" y="1175004"/>
            <a:ext cx="310896" cy="31089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640080" y="1202436"/>
            <a:ext cx="274320" cy="19202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✓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1115568" y="1202436"/>
            <a:ext cx="448056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Plan the work and control hazards.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621792" y="1796796"/>
            <a:ext cx="310896" cy="31089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640080" y="1824228"/>
            <a:ext cx="274320" cy="19202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✓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1115568" y="1789938"/>
            <a:ext cx="448056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Verify and monitor the atmosphere.</a:t>
            </a:r>
            <a:endParaRPr lang="en-US" sz="1300" dirty="0"/>
          </a:p>
        </p:txBody>
      </p:sp>
      <p:sp>
        <p:nvSpPr>
          <p:cNvPr id="14" name="Shape 11"/>
          <p:cNvSpPr/>
          <p:nvPr/>
        </p:nvSpPr>
        <p:spPr>
          <a:xfrm>
            <a:off x="621792" y="2418588"/>
            <a:ext cx="310896" cy="31089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640080" y="2446020"/>
            <a:ext cx="274320" cy="19202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✓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1115568" y="2418588"/>
            <a:ext cx="448056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Know your role and follow procedures.</a:t>
            </a:r>
            <a:endParaRPr lang="en-US" sz="1300" dirty="0"/>
          </a:p>
        </p:txBody>
      </p:sp>
      <p:sp>
        <p:nvSpPr>
          <p:cNvPr id="17" name="Shape 14"/>
          <p:cNvSpPr/>
          <p:nvPr/>
        </p:nvSpPr>
        <p:spPr>
          <a:xfrm>
            <a:off x="621792" y="3040380"/>
            <a:ext cx="310896" cy="31089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640080" y="3067812"/>
            <a:ext cx="274320" cy="19202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✓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1115568" y="3067859"/>
            <a:ext cx="448056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equipment properly and communicate.</a:t>
            </a:r>
            <a:endParaRPr lang="en-US" sz="1300" dirty="0"/>
          </a:p>
        </p:txBody>
      </p:sp>
      <p:sp>
        <p:nvSpPr>
          <p:cNvPr id="20" name="Shape 17"/>
          <p:cNvSpPr/>
          <p:nvPr/>
        </p:nvSpPr>
        <p:spPr>
          <a:xfrm>
            <a:off x="621792" y="3662172"/>
            <a:ext cx="310896" cy="31089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/>
          <p:nvPr/>
        </p:nvSpPr>
        <p:spPr>
          <a:xfrm>
            <a:off x="640080" y="3689604"/>
            <a:ext cx="274320" cy="19202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✓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1115568" y="3648456"/>
            <a:ext cx="448056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H₂S can kill — monitor and stay alert.</a:t>
            </a:r>
            <a:endParaRPr lang="en-US" sz="1300" dirty="0"/>
          </a:p>
        </p:txBody>
      </p:sp>
      <p:sp>
        <p:nvSpPr>
          <p:cNvPr id="23" name="Shape 20"/>
          <p:cNvSpPr/>
          <p:nvPr/>
        </p:nvSpPr>
        <p:spPr>
          <a:xfrm>
            <a:off x="621792" y="4283964"/>
            <a:ext cx="310896" cy="310896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1"/>
          <p:cNvSpPr/>
          <p:nvPr/>
        </p:nvSpPr>
        <p:spPr>
          <a:xfrm>
            <a:off x="640080" y="4311396"/>
            <a:ext cx="274320" cy="19202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✓</a:t>
            </a:r>
            <a:endParaRPr lang="en-US" sz="1200" dirty="0"/>
          </a:p>
        </p:txBody>
      </p:sp>
      <p:sp>
        <p:nvSpPr>
          <p:cNvPr id="25" name="Text 22"/>
          <p:cNvSpPr/>
          <p:nvPr/>
        </p:nvSpPr>
        <p:spPr>
          <a:xfrm>
            <a:off x="1115568" y="4311396"/>
            <a:ext cx="448056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Stop work if conditions are unsafe.</a:t>
            </a:r>
            <a:endParaRPr lang="en-US" sz="1300" dirty="0"/>
          </a:p>
        </p:txBody>
      </p:sp>
      <p:sp>
        <p:nvSpPr>
          <p:cNvPr id="26" name="Shape 23"/>
          <p:cNvSpPr/>
          <p:nvPr/>
        </p:nvSpPr>
        <p:spPr>
          <a:xfrm>
            <a:off x="685800" y="5623560"/>
            <a:ext cx="4937760" cy="768096"/>
          </a:xfrm>
          <a:prstGeom prst="roundRect">
            <a:avLst>
              <a:gd name="adj" fmla="val 7143"/>
            </a:avLst>
          </a:prstGeom>
          <a:solidFill>
            <a:srgbClr val="0B1F36"/>
          </a:solidFill>
          <a:ln w="12700">
            <a:solidFill>
              <a:srgbClr val="0B1F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4"/>
          <p:cNvSpPr/>
          <p:nvPr/>
        </p:nvSpPr>
        <p:spPr>
          <a:xfrm>
            <a:off x="896112" y="5788152"/>
            <a:ext cx="4526280" cy="34747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Autofit/>
          </a:bodyPr>
          <a:lstStyle/>
          <a:p>
            <a:pPr marL="0" indent="0" algn="ctr">
              <a:lnSpc>
                <a:spcPct val="16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SAFETY IS EVERYONE’S RESPONSIBILITY.</a:t>
            </a:r>
            <a:endParaRPr lang="en-US" sz="1400" dirty="0"/>
          </a:p>
          <a:p>
            <a:pPr marL="0" indent="0" algn="ctr">
              <a:lnSpc>
                <a:spcPct val="16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 SAFE. GO HOME SAFE.</a:t>
            </a:r>
            <a:endParaRPr lang="en-US" sz="1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B1F36"/>
          </a:solidFill>
          <a:ln w="12700">
            <a:solidFill>
              <a:srgbClr val="0B1F3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84048" y="109728"/>
            <a:ext cx="1078992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2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15. SOURCE &amp; DESIGN NOTES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11539728" y="0"/>
            <a:ext cx="502920" cy="658368"/>
          </a:xfrm>
          <a:prstGeom prst="rect">
            <a:avLst/>
          </a:prstGeom>
          <a:solidFill>
            <a:srgbClr val="FFC400"/>
          </a:solidFill>
          <a:ln w="12700">
            <a:solidFill>
              <a:srgbClr val="FFC4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1567160" y="146304"/>
            <a:ext cx="438912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1F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16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731519" y="987552"/>
            <a:ext cx="6941899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Autofit/>
          </a:bodyPr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0B1F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Primary Regulatory Reference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822960" y="1272053"/>
            <a:ext cx="10058400" cy="21488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177800" indent="-177800">
              <a:lnSpc>
                <a:spcPct val="150000"/>
              </a:lnSpc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OSHA 29 CFR 1910.146 — Permit-Required Confined Spaces.</a:t>
            </a:r>
            <a:endParaRPr lang="en-US" sz="1400" dirty="0"/>
          </a:p>
          <a:p>
            <a:pPr marL="177800" indent="-177800">
              <a:lnSpc>
                <a:spcPct val="150000"/>
              </a:lnSpc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Atmospheric testing sequence: oxygen, combustible gases/vapors, then toxic gases/vapors.</a:t>
            </a:r>
            <a:endParaRPr lang="en-US" sz="1400" dirty="0"/>
          </a:p>
          <a:p>
            <a:pPr marL="177800" indent="-177800">
              <a:lnSpc>
                <a:spcPct val="150000"/>
              </a:lnSpc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Oxygen-deficient atmosphere: below 19.5%. Oxygen-enriched atmosphere: above 23.5%.</a:t>
            </a:r>
            <a:endParaRPr lang="en-US" sz="1400" dirty="0"/>
          </a:p>
          <a:p>
            <a:pPr marL="177800" indent="-177800">
              <a:lnSpc>
                <a:spcPct val="150000"/>
              </a:lnSpc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Company/site procedures determine alarm set points, H₂S response levels, respiratory protection, and rescue procedures.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822960" y="4069080"/>
            <a:ext cx="10424160" cy="987552"/>
          </a:xfrm>
          <a:prstGeom prst="roundRect">
            <a:avLst>
              <a:gd name="adj" fmla="val 5556"/>
            </a:avLst>
          </a:prstGeom>
          <a:solidFill>
            <a:srgbClr val="F3F6FA"/>
          </a:solidFill>
          <a:ln w="12700">
            <a:solidFill>
              <a:srgbClr val="D8E0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1115568" y="4297680"/>
            <a:ext cx="9829800" cy="457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12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positioning: This deck demonstrates instructor-led training design, scenario-based decision points, role-specific responsibilities, field-checklist performance support, and assessment alignment for high-risk industrial operations.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0B1F36"/>
          </a:solidFill>
          <a:ln w="12700">
            <a:solidFill>
              <a:srgbClr val="0B1F3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11480" y="6601968"/>
            <a:ext cx="5486400" cy="1371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B9C5D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Confined Space Operations Training  |  Portfolio Sample   |  Amanda Smith, M.S.Ed.</a:t>
            </a:r>
            <a:endParaRPr lang="en-US" sz="8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B1F36"/>
          </a:solidFill>
          <a:ln w="12700">
            <a:solidFill>
              <a:srgbClr val="0B1F3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84048" y="109728"/>
            <a:ext cx="1078992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2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ROLES &amp; RESPONSIBILITIES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11539728" y="0"/>
            <a:ext cx="502920" cy="658368"/>
          </a:xfrm>
          <a:prstGeom prst="rect">
            <a:avLst/>
          </a:prstGeom>
          <a:solidFill>
            <a:srgbClr val="FFC400"/>
          </a:solidFill>
          <a:ln w="12700">
            <a:solidFill>
              <a:srgbClr val="FFC4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1567160" y="146304"/>
            <a:ext cx="438912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1F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500" dirty="0"/>
          </a:p>
        </p:txBody>
      </p:sp>
      <p:pic>
        <p:nvPicPr>
          <p:cNvPr id="6" name="Image 0" descr="/mnt/data/wide_industrial_worksite_scene_in_daylight_a_meta_batch_3.png"/>
          <p:cNvPicPr>
            <a:picLocks noChangeAspect="1"/>
          </p:cNvPicPr>
          <p:nvPr/>
        </p:nvPicPr>
        <p:blipFill>
          <a:blip r:embed="rId3"/>
          <a:srcRect l="22300" t="-110" r="19751" b="110"/>
          <a:stretch>
            <a:fillRect/>
          </a:stretch>
        </p:blipFill>
        <p:spPr>
          <a:xfrm>
            <a:off x="0" y="658368"/>
            <a:ext cx="5355641" cy="624078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5504688" y="1495044"/>
            <a:ext cx="457200" cy="457200"/>
          </a:xfrm>
          <a:prstGeom prst="ellipse">
            <a:avLst/>
          </a:prstGeom>
          <a:solidFill>
            <a:srgbClr val="1B4E7A"/>
          </a:solidFill>
          <a:ln w="12700">
            <a:solidFill>
              <a:srgbClr val="1B4E7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5532120" y="1609344"/>
            <a:ext cx="402336" cy="228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6172200" y="1609344"/>
            <a:ext cx="320040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B4E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ENTRANT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6172200" y="1956816"/>
            <a:ext cx="5394960" cy="6126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2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Enters the space, follows procedures, wears PPE, communicates, and exits when ordered or when an alarm activates.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5504688" y="3200400"/>
            <a:ext cx="457200" cy="457200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5532120" y="3314700"/>
            <a:ext cx="402336" cy="228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172200" y="3273552"/>
            <a:ext cx="320040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2E7D3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ATTENDANT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167951" y="3648651"/>
            <a:ext cx="5394960" cy="6126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2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Remains outside, tracks entrants, monitors conditions, controls access, and summons rescue if needed.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5504688" y="4864608"/>
            <a:ext cx="457200" cy="457200"/>
          </a:xfrm>
          <a:prstGeom prst="ellipse">
            <a:avLst/>
          </a:prstGeom>
          <a:solidFill>
            <a:srgbClr val="F28C28"/>
          </a:solidFill>
          <a:ln w="12700">
            <a:solidFill>
              <a:srgbClr val="F28C2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5532120" y="4975750"/>
            <a:ext cx="402336" cy="228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6172200" y="4937760"/>
            <a:ext cx="320040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1600" b="1">
                <a:solidFill>
                  <a:srgbClr val="F28C28"/>
                </a:solidFill>
                <a:latin typeface="Aptos"/>
                <a:ea typeface="Aptos" pitchFamily="34" charset="-122"/>
                <a:cs typeface="Aptos" pitchFamily="34" charset="-120"/>
              </a:rPr>
              <a:t>ENTRY SUPERVISOR/OPERATOR</a:t>
            </a:r>
            <a:endParaRPr lang="en-US" sz="1600"/>
          </a:p>
        </p:txBody>
      </p:sp>
      <p:sp>
        <p:nvSpPr>
          <p:cNvPr id="19" name="Text 16"/>
          <p:cNvSpPr/>
          <p:nvPr/>
        </p:nvSpPr>
        <p:spPr>
          <a:xfrm>
            <a:off x="6172200" y="5307809"/>
            <a:ext cx="5394960" cy="6126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2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Verifies controls and testing, authorizes entry, and cancels the permit when conditions change.</a:t>
            </a:r>
            <a:endParaRPr lang="en-US" sz="12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B1F36"/>
          </a:solidFill>
          <a:ln w="12700">
            <a:solidFill>
              <a:srgbClr val="0B1F3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84048" y="109728"/>
            <a:ext cx="1078992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2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CONFINED SPACE HAZARDS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11539728" y="0"/>
            <a:ext cx="502920" cy="658368"/>
          </a:xfrm>
          <a:prstGeom prst="rect">
            <a:avLst/>
          </a:prstGeom>
          <a:solidFill>
            <a:srgbClr val="FFC400"/>
          </a:solidFill>
          <a:ln w="12700">
            <a:solidFill>
              <a:srgbClr val="FFC4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1567160" y="146304"/>
            <a:ext cx="438912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1F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500" dirty="0"/>
          </a:p>
        </p:txBody>
      </p:sp>
      <p:pic>
        <p:nvPicPr>
          <p:cNvPr id="6" name="Image 0" descr="/mnt/data/a_gritty_industrial_outdoor_scene_at_a_petrochemic_batch_7.png"/>
          <p:cNvPicPr>
            <a:picLocks noChangeAspect="1"/>
          </p:cNvPicPr>
          <p:nvPr/>
        </p:nvPicPr>
        <p:blipFill>
          <a:blip r:embed="rId3"/>
          <a:srcRect l="24350" r="24350"/>
          <a:stretch/>
        </p:blipFill>
        <p:spPr>
          <a:xfrm>
            <a:off x="6537960" y="658368"/>
            <a:ext cx="5650992" cy="6199632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6537960" y="658368"/>
            <a:ext cx="5650992" cy="6199632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559292" y="1382111"/>
            <a:ext cx="713232" cy="621792"/>
          </a:xfrm>
          <a:prstGeom prst="triangle">
            <a:avLst/>
          </a:prstGeom>
          <a:solidFill>
            <a:srgbClr val="C1121F"/>
          </a:solidFill>
          <a:ln w="12700">
            <a:solidFill>
              <a:srgbClr val="C1121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714740" y="1609344"/>
            <a:ext cx="365760" cy="182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B1F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!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1481328" y="1005840"/>
            <a:ext cx="448056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C112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ATMOSPHERIC HAZARDS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1481328" y="1325880"/>
            <a:ext cx="4572000" cy="8229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Oxygen deficiency or enrichment</a:t>
            </a:r>
            <a:endParaRPr lang="en-US" sz="1400" dirty="0"/>
          </a:p>
          <a:p>
            <a:pPr marL="177800" indent="-177800"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Flammable atmosphere</a:t>
            </a:r>
            <a:endParaRPr lang="en-US" sz="1400" dirty="0"/>
          </a:p>
          <a:p>
            <a:pPr marL="177800" indent="-177800"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Toxic gases such as H₂S or CO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559292" y="3044952"/>
            <a:ext cx="713232" cy="621792"/>
          </a:xfrm>
          <a:prstGeom prst="triangle">
            <a:avLst/>
          </a:prstGeom>
          <a:solidFill>
            <a:srgbClr val="F28C28"/>
          </a:solidFill>
          <a:ln w="12700">
            <a:solidFill>
              <a:srgbClr val="F28C2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742455" y="3325211"/>
            <a:ext cx="365760" cy="182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B1F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▲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1481328" y="2688336"/>
            <a:ext cx="448056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28C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PHYSICAL HAZARDS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1481328" y="3008376"/>
            <a:ext cx="4572000" cy="8229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Engulfment and poor visibility</a:t>
            </a:r>
            <a:endParaRPr lang="en-US" sz="1400" dirty="0"/>
          </a:p>
          <a:p>
            <a:pPr marL="177800" indent="-177800"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Heat stress and slippery surfaces</a:t>
            </a:r>
            <a:endParaRPr lang="en-US" sz="1400" dirty="0"/>
          </a:p>
          <a:p>
            <a:pPr marL="177800" indent="-177800"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Poor lighting and excessive noise</a:t>
            </a:r>
            <a:endParaRPr lang="en-US" sz="1400" dirty="0"/>
          </a:p>
        </p:txBody>
      </p:sp>
      <p:sp>
        <p:nvSpPr>
          <p:cNvPr id="16" name="Shape 13"/>
          <p:cNvSpPr/>
          <p:nvPr/>
        </p:nvSpPr>
        <p:spPr>
          <a:xfrm>
            <a:off x="559292" y="4727448"/>
            <a:ext cx="713232" cy="621792"/>
          </a:xfrm>
          <a:prstGeom prst="triangle">
            <a:avLst/>
          </a:prstGeom>
          <a:solidFill>
            <a:srgbClr val="FFC400"/>
          </a:solidFill>
          <a:ln w="12700">
            <a:solidFill>
              <a:srgbClr val="FFC4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723884" y="5038344"/>
            <a:ext cx="365760" cy="182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B1F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⚙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1481328" y="4370832"/>
            <a:ext cx="448056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B1F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MECHANICAL / ELECTRICAL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1524000" y="4688610"/>
            <a:ext cx="4572000" cy="8229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Moving equipment</a:t>
            </a:r>
            <a:endParaRPr lang="en-US" sz="1400" dirty="0"/>
          </a:p>
          <a:p>
            <a:pPr marL="177800" indent="-177800"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Electrical shock</a:t>
            </a:r>
            <a:endParaRPr lang="en-US" sz="1400" dirty="0"/>
          </a:p>
          <a:p>
            <a:pPr marL="177800" indent="-177800">
              <a:buSzPct val="100000"/>
              <a:buChar char="•"/>
            </a:pPr>
            <a:r>
              <a:rPr lang="en-US" sz="14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Pressurized lines and energy sources</a:t>
            </a:r>
            <a:endParaRPr lang="en-US" sz="1400" dirty="0"/>
          </a:p>
        </p:txBody>
      </p:sp>
      <p:sp>
        <p:nvSpPr>
          <p:cNvPr id="20" name="Shape 17"/>
          <p:cNvSpPr/>
          <p:nvPr/>
        </p:nvSpPr>
        <p:spPr>
          <a:xfrm>
            <a:off x="594360" y="5998464"/>
            <a:ext cx="5440680" cy="365760"/>
          </a:xfrm>
          <a:prstGeom prst="roundRect">
            <a:avLst>
              <a:gd name="adj" fmla="val 15000"/>
            </a:avLst>
          </a:prstGeom>
          <a:solidFill>
            <a:srgbClr val="0B1F36"/>
          </a:solidFill>
          <a:ln w="12700">
            <a:solidFill>
              <a:srgbClr val="0B1F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/>
          <p:nvPr/>
        </p:nvSpPr>
        <p:spPr>
          <a:xfrm>
            <a:off x="1207008" y="6096786"/>
            <a:ext cx="5120640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IF CONDITIONS CHANGE:  STOP WORK  •  EXIT  •  RE-EVALUATE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B1F36"/>
          </a:solidFill>
          <a:ln w="12700">
            <a:solidFill>
              <a:srgbClr val="0B1F3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84048" y="109728"/>
            <a:ext cx="1078992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2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4. 4-GAS METER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11539728" y="0"/>
            <a:ext cx="502920" cy="658368"/>
          </a:xfrm>
          <a:prstGeom prst="rect">
            <a:avLst/>
          </a:prstGeom>
          <a:solidFill>
            <a:srgbClr val="FFC400"/>
          </a:solidFill>
          <a:ln w="12700">
            <a:solidFill>
              <a:srgbClr val="FFC4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1567160" y="146304"/>
            <a:ext cx="438912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1F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475488" y="1216152"/>
            <a:ext cx="5486400" cy="43891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450" b="1" dirty="0">
                <a:solidFill>
                  <a:srgbClr val="0B1F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4-gas meter detects four potentially dangerous atmospheric conditions:</a:t>
            </a:r>
          </a:p>
          <a:p>
            <a:pPr marL="0" indent="0" algn="l">
              <a:buNone/>
            </a:pPr>
            <a:endParaRPr lang="en-US" sz="1450" dirty="0"/>
          </a:p>
        </p:txBody>
      </p:sp>
      <p:sp>
        <p:nvSpPr>
          <p:cNvPr id="9" name="Shape 6"/>
          <p:cNvSpPr/>
          <p:nvPr/>
        </p:nvSpPr>
        <p:spPr>
          <a:xfrm>
            <a:off x="438912" y="1956816"/>
            <a:ext cx="457200" cy="457200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466344" y="2029968"/>
            <a:ext cx="402336" cy="228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O₂</a:t>
            </a:r>
            <a:endParaRPr lang="en-US" sz="1000" dirty="0"/>
          </a:p>
        </p:txBody>
      </p:sp>
      <p:sp>
        <p:nvSpPr>
          <p:cNvPr id="11" name="Text 8"/>
          <p:cNvSpPr/>
          <p:nvPr/>
        </p:nvSpPr>
        <p:spPr>
          <a:xfrm>
            <a:off x="1051560" y="1956816"/>
            <a:ext cx="2560320" cy="201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Oxygen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1051560" y="2221992"/>
            <a:ext cx="3566160" cy="182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100" dirty="0"/>
              <a:t>18%</a:t>
            </a:r>
          </a:p>
        </p:txBody>
      </p:sp>
      <p:sp>
        <p:nvSpPr>
          <p:cNvPr id="13" name="Shape 10"/>
          <p:cNvSpPr/>
          <p:nvPr/>
        </p:nvSpPr>
        <p:spPr>
          <a:xfrm>
            <a:off x="438912" y="2724912"/>
            <a:ext cx="457200" cy="457200"/>
          </a:xfrm>
          <a:prstGeom prst="ellipse">
            <a:avLst/>
          </a:prstGeom>
          <a:solidFill>
            <a:srgbClr val="FFC400"/>
          </a:solidFill>
          <a:ln w="12700">
            <a:solidFill>
              <a:srgbClr val="FFC4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466344" y="2798064"/>
            <a:ext cx="402336" cy="228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LEL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1051560" y="2724912"/>
            <a:ext cx="2560320" cy="201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Combustible gas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1051560" y="2990088"/>
            <a:ext cx="3566160" cy="182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Below 10% LEL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438912" y="3493008"/>
            <a:ext cx="457200" cy="457200"/>
          </a:xfrm>
          <a:prstGeom prst="ellipse">
            <a:avLst/>
          </a:prstGeom>
          <a:solidFill>
            <a:srgbClr val="C1121F"/>
          </a:solidFill>
          <a:ln w="12700">
            <a:solidFill>
              <a:srgbClr val="C1121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466344" y="3566160"/>
            <a:ext cx="402336" cy="228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</a:t>
            </a:r>
            <a:endParaRPr lang="en-US" sz="1000" dirty="0"/>
          </a:p>
        </p:txBody>
      </p:sp>
      <p:sp>
        <p:nvSpPr>
          <p:cNvPr id="19" name="Text 16"/>
          <p:cNvSpPr/>
          <p:nvPr/>
        </p:nvSpPr>
        <p:spPr>
          <a:xfrm>
            <a:off x="1051560" y="3493008"/>
            <a:ext cx="2560320" cy="201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Carbon monoxide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1051560" y="3758184"/>
            <a:ext cx="3566160" cy="182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Follow site action levels</a:t>
            </a:r>
            <a:endParaRPr lang="en-US" sz="1200" dirty="0"/>
          </a:p>
        </p:txBody>
      </p:sp>
      <p:sp>
        <p:nvSpPr>
          <p:cNvPr id="21" name="Shape 18"/>
          <p:cNvSpPr/>
          <p:nvPr/>
        </p:nvSpPr>
        <p:spPr>
          <a:xfrm>
            <a:off x="438912" y="4261104"/>
            <a:ext cx="457200" cy="457200"/>
          </a:xfrm>
          <a:prstGeom prst="ellipse">
            <a:avLst/>
          </a:prstGeom>
          <a:solidFill>
            <a:srgbClr val="563D7C"/>
          </a:solidFill>
          <a:ln w="12700">
            <a:solidFill>
              <a:srgbClr val="563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19"/>
          <p:cNvSpPr/>
          <p:nvPr/>
        </p:nvSpPr>
        <p:spPr>
          <a:xfrm>
            <a:off x="466344" y="4334256"/>
            <a:ext cx="402336" cy="228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H₂S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1051560" y="4261104"/>
            <a:ext cx="2560320" cy="201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Hydrogen sulfide</a:t>
            </a:r>
            <a:endParaRPr lang="en-US" sz="1300" dirty="0"/>
          </a:p>
        </p:txBody>
      </p:sp>
      <p:sp>
        <p:nvSpPr>
          <p:cNvPr id="24" name="Text 21"/>
          <p:cNvSpPr/>
          <p:nvPr/>
        </p:nvSpPr>
        <p:spPr>
          <a:xfrm>
            <a:off x="1051560" y="4526280"/>
            <a:ext cx="3566160" cy="182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Follow site action levels</a:t>
            </a:r>
            <a:endParaRPr lang="en-US" sz="1200" dirty="0"/>
          </a:p>
        </p:txBody>
      </p:sp>
      <p:sp>
        <p:nvSpPr>
          <p:cNvPr id="25" name="Shape 22"/>
          <p:cNvSpPr/>
          <p:nvPr/>
        </p:nvSpPr>
        <p:spPr>
          <a:xfrm>
            <a:off x="320040" y="5431536"/>
            <a:ext cx="2606040" cy="749808"/>
          </a:xfrm>
          <a:prstGeom prst="roundRect">
            <a:avLst>
              <a:gd name="adj" fmla="val 7317"/>
            </a:avLst>
          </a:prstGeom>
          <a:solidFill>
            <a:srgbClr val="0B1F36"/>
          </a:solidFill>
          <a:ln w="12700">
            <a:solidFill>
              <a:srgbClr val="0B1F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3"/>
          <p:cNvSpPr/>
          <p:nvPr/>
        </p:nvSpPr>
        <p:spPr>
          <a:xfrm>
            <a:off x="475488" y="5568696"/>
            <a:ext cx="2286000" cy="4114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chemeClr val="accent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BUMP TEST</a:t>
            </a:r>
            <a:endParaRPr lang="en-US" sz="1100" dirty="0">
              <a:solidFill>
                <a:schemeClr val="accent4"/>
              </a:solidFill>
            </a:endParaRPr>
          </a:p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Before each use</a:t>
            </a:r>
            <a:endParaRPr lang="en-US" sz="1100" dirty="0"/>
          </a:p>
        </p:txBody>
      </p:sp>
      <p:sp>
        <p:nvSpPr>
          <p:cNvPr id="27" name="Shape 24"/>
          <p:cNvSpPr/>
          <p:nvPr/>
        </p:nvSpPr>
        <p:spPr>
          <a:xfrm>
            <a:off x="3127248" y="5431536"/>
            <a:ext cx="2606040" cy="749808"/>
          </a:xfrm>
          <a:prstGeom prst="roundRect">
            <a:avLst>
              <a:gd name="adj" fmla="val 7317"/>
            </a:avLst>
          </a:prstGeom>
          <a:solidFill>
            <a:srgbClr val="1B4E7A"/>
          </a:solidFill>
          <a:ln w="12700">
            <a:solidFill>
              <a:srgbClr val="1B4E7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5"/>
          <p:cNvSpPr/>
          <p:nvPr/>
        </p:nvSpPr>
        <p:spPr>
          <a:xfrm>
            <a:off x="3200400" y="5568696"/>
            <a:ext cx="2459736" cy="4114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1100" b="1" dirty="0">
                <a:solidFill>
                  <a:schemeClr val="accent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CALIBRATE</a:t>
            </a:r>
            <a:endParaRPr lang="en-US" sz="1100" dirty="0">
              <a:solidFill>
                <a:schemeClr val="accent4"/>
              </a:solidFill>
            </a:endParaRPr>
          </a:p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 manufacturer and company policy</a:t>
            </a:r>
            <a:endParaRPr lang="en-US" sz="1100" dirty="0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8D498E0F-5A78-AE7C-BE39-F27113CFDD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7336" y="658368"/>
            <a:ext cx="6074664" cy="6199632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C032459E-3E7F-605E-3D1D-1D1E993155CB}"/>
              </a:ext>
            </a:extLst>
          </p:cNvPr>
          <p:cNvSpPr txBox="1"/>
          <p:nvPr/>
        </p:nvSpPr>
        <p:spPr>
          <a:xfrm>
            <a:off x="384048" y="4928616"/>
            <a:ext cx="5486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Do not enter the space. Report the oxygen-deficient atmosphere and follow the site procedure for ventilation and retesting.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B1F36"/>
          </a:solidFill>
          <a:ln w="12700">
            <a:solidFill>
              <a:srgbClr val="0B1F3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84048" y="109728"/>
            <a:ext cx="1078992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2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5. CONTINUOUS ATMOSPHERIC MONITORING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11539728" y="0"/>
            <a:ext cx="502920" cy="658368"/>
          </a:xfrm>
          <a:prstGeom prst="rect">
            <a:avLst/>
          </a:prstGeom>
          <a:solidFill>
            <a:srgbClr val="FFC400"/>
          </a:solidFill>
          <a:ln w="12700">
            <a:solidFill>
              <a:srgbClr val="FFC4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1567160" y="146304"/>
            <a:ext cx="438912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1F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</a:t>
            </a:r>
            <a:endParaRPr lang="en-US" sz="1500" dirty="0"/>
          </a:p>
        </p:txBody>
      </p:sp>
      <p:pic>
        <p:nvPicPr>
          <p:cNvPr id="6" name="Image 0" descr="/mnt/data/a_realistic_industrial_safety_scene_shot_at_close_batch_4.png"/>
          <p:cNvPicPr>
            <a:picLocks noChangeAspect="1"/>
          </p:cNvPicPr>
          <p:nvPr/>
        </p:nvPicPr>
        <p:blipFill>
          <a:blip r:embed="rId3"/>
          <a:srcRect l="26426" r="26426"/>
          <a:stretch/>
        </p:blipFill>
        <p:spPr>
          <a:xfrm>
            <a:off x="6995160" y="658368"/>
            <a:ext cx="5193792" cy="6199632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6995160" y="658368"/>
            <a:ext cx="5193792" cy="6199632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594360" y="1257300"/>
            <a:ext cx="457200" cy="457200"/>
          </a:xfrm>
          <a:prstGeom prst="ellipse">
            <a:avLst/>
          </a:prstGeom>
          <a:solidFill>
            <a:srgbClr val="1B4E7A"/>
          </a:solidFill>
          <a:ln w="12700">
            <a:solidFill>
              <a:srgbClr val="1B4E7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621792" y="1330452"/>
            <a:ext cx="402336" cy="228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1234440" y="1257300"/>
            <a:ext cx="3474720" cy="228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B4E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BEFORE ENTRY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1234440" y="1604772"/>
            <a:ext cx="5212080" cy="457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from the top, middle, and bottom of the space.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594360" y="2354580"/>
            <a:ext cx="457200" cy="457200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621792" y="2427732"/>
            <a:ext cx="402336" cy="228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1234440" y="2354580"/>
            <a:ext cx="3474720" cy="228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E7D3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DURING ENTRY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234440" y="2702052"/>
            <a:ext cx="5212080" cy="457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Continuously monitor while entrants are inside.</a:t>
            </a:r>
            <a:endParaRPr lang="en-US" sz="1400" dirty="0"/>
          </a:p>
        </p:txBody>
      </p:sp>
      <p:sp>
        <p:nvSpPr>
          <p:cNvPr id="16" name="Shape 13"/>
          <p:cNvSpPr/>
          <p:nvPr/>
        </p:nvSpPr>
        <p:spPr>
          <a:xfrm>
            <a:off x="594360" y="3451860"/>
            <a:ext cx="457200" cy="457200"/>
          </a:xfrm>
          <a:prstGeom prst="ellipse">
            <a:avLst/>
          </a:prstGeom>
          <a:solidFill>
            <a:srgbClr val="C1121F"/>
          </a:solidFill>
          <a:ln w="12700">
            <a:solidFill>
              <a:srgbClr val="C1121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621792" y="3525012"/>
            <a:ext cx="402336" cy="228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1234440" y="3451860"/>
            <a:ext cx="3474720" cy="228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C112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ALARM RESPONSE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1234440" y="3799332"/>
            <a:ext cx="5212080" cy="457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If any alarm sounds, evacuate immediately and investigate.</a:t>
            </a:r>
            <a:endParaRPr lang="en-US" sz="1400" dirty="0"/>
          </a:p>
        </p:txBody>
      </p:sp>
      <p:sp>
        <p:nvSpPr>
          <p:cNvPr id="20" name="Shape 17"/>
          <p:cNvSpPr/>
          <p:nvPr/>
        </p:nvSpPr>
        <p:spPr>
          <a:xfrm>
            <a:off x="594360" y="4549140"/>
            <a:ext cx="457200" cy="457200"/>
          </a:xfrm>
          <a:prstGeom prst="ellipse">
            <a:avLst/>
          </a:prstGeom>
          <a:solidFill>
            <a:srgbClr val="0B1F36"/>
          </a:solidFill>
          <a:ln w="12700">
            <a:solidFill>
              <a:srgbClr val="0B1F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/>
          <p:nvPr/>
        </p:nvSpPr>
        <p:spPr>
          <a:xfrm>
            <a:off x="621792" y="4622292"/>
            <a:ext cx="402336" cy="228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100" dirty="0"/>
          </a:p>
        </p:txBody>
      </p:sp>
      <p:sp>
        <p:nvSpPr>
          <p:cNvPr id="22" name="Text 19"/>
          <p:cNvSpPr/>
          <p:nvPr/>
        </p:nvSpPr>
        <p:spPr>
          <a:xfrm>
            <a:off x="1234440" y="4549140"/>
            <a:ext cx="3474720" cy="228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B1F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SAFE LIMITS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1234440" y="4896612"/>
            <a:ext cx="5212080" cy="457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O₂: 19.5% to 23.5%   LEL: &lt;10%   CO/H₂S: site action levels</a:t>
            </a:r>
            <a:endParaRPr lang="en-US" sz="1400" dirty="0"/>
          </a:p>
        </p:txBody>
      </p:sp>
      <p:sp>
        <p:nvSpPr>
          <p:cNvPr id="24" name="Shape 21"/>
          <p:cNvSpPr/>
          <p:nvPr/>
        </p:nvSpPr>
        <p:spPr>
          <a:xfrm>
            <a:off x="640080" y="5856732"/>
            <a:ext cx="5760720" cy="475488"/>
          </a:xfrm>
          <a:prstGeom prst="roundRect">
            <a:avLst>
              <a:gd name="adj" fmla="val 11538"/>
            </a:avLst>
          </a:prstGeom>
          <a:solidFill>
            <a:srgbClr val="FFC400"/>
          </a:solidFill>
          <a:ln w="12700">
            <a:solidFill>
              <a:srgbClr val="FFC4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2"/>
          <p:cNvSpPr/>
          <p:nvPr/>
        </p:nvSpPr>
        <p:spPr>
          <a:xfrm>
            <a:off x="822960" y="5975604"/>
            <a:ext cx="5394960" cy="182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B1F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TEST IS NEVER ENOUGH — CONDITIONS CAN CHANGE QUICKLY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B1F36"/>
          </a:solidFill>
          <a:ln w="12700">
            <a:solidFill>
              <a:srgbClr val="0B1F3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84048" y="109728"/>
            <a:ext cx="1078992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2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6. HYDROGEN SULFIDE (H₂S) SAFETY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11539728" y="0"/>
            <a:ext cx="502920" cy="658368"/>
          </a:xfrm>
          <a:prstGeom prst="rect">
            <a:avLst/>
          </a:prstGeom>
          <a:solidFill>
            <a:srgbClr val="FFC400"/>
          </a:solidFill>
          <a:ln w="12700">
            <a:solidFill>
              <a:srgbClr val="FFC4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1567160" y="146304"/>
            <a:ext cx="438912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1F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</a:t>
            </a:r>
            <a:endParaRPr lang="en-US" sz="1500" dirty="0"/>
          </a:p>
        </p:txBody>
      </p:sp>
      <p:pic>
        <p:nvPicPr>
          <p:cNvPr id="6" name="Image 0" descr="/mnt/data/a_realistic_industrial_safety_scene_outdoors_at_an_batch_6.png"/>
          <p:cNvPicPr>
            <a:picLocks noChangeAspect="1"/>
          </p:cNvPicPr>
          <p:nvPr/>
        </p:nvPicPr>
        <p:blipFill>
          <a:blip r:embed="rId3"/>
          <a:srcRect l="25803" r="25803"/>
          <a:stretch/>
        </p:blipFill>
        <p:spPr>
          <a:xfrm>
            <a:off x="6858000" y="658368"/>
            <a:ext cx="5330952" cy="6199632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6858000" y="658368"/>
            <a:ext cx="5330952" cy="6199632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525780" y="1444092"/>
            <a:ext cx="457200" cy="457200"/>
          </a:xfrm>
          <a:prstGeom prst="ellipse">
            <a:avLst/>
          </a:prstGeom>
          <a:solidFill>
            <a:srgbClr val="563D7C"/>
          </a:solidFill>
          <a:ln w="12700">
            <a:solidFill>
              <a:srgbClr val="563D7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553212" y="1517244"/>
            <a:ext cx="402336" cy="228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H₂S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1165860" y="1444092"/>
            <a:ext cx="3931920" cy="228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563D7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PROPERTIES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1165860" y="1541389"/>
            <a:ext cx="5826236" cy="6217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Colorless, toxic, heavier than air, and flammable. Odor is not reliable.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525780" y="2630526"/>
            <a:ext cx="457200" cy="457200"/>
          </a:xfrm>
          <a:prstGeom prst="ellipse">
            <a:avLst/>
          </a:prstGeom>
          <a:solidFill>
            <a:srgbClr val="C1121F"/>
          </a:solidFill>
          <a:ln w="12700">
            <a:solidFill>
              <a:srgbClr val="C1121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553212" y="2703678"/>
            <a:ext cx="402336" cy="228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1165860" y="2630526"/>
            <a:ext cx="3931920" cy="228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C112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EXPOSURE SYMPTOMS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165860" y="2881597"/>
            <a:ext cx="5166360" cy="6217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Low exposure: irritation, headache, nausea. High exposure: collapse or respiratory failure.</a:t>
            </a:r>
            <a:endParaRPr lang="en-US" sz="1400" dirty="0"/>
          </a:p>
        </p:txBody>
      </p:sp>
      <p:sp>
        <p:nvSpPr>
          <p:cNvPr id="16" name="Shape 13"/>
          <p:cNvSpPr/>
          <p:nvPr/>
        </p:nvSpPr>
        <p:spPr>
          <a:xfrm>
            <a:off x="525780" y="3900852"/>
            <a:ext cx="457200" cy="457200"/>
          </a:xfrm>
          <a:prstGeom prst="ellipse">
            <a:avLst/>
          </a:prstGeom>
          <a:solidFill>
            <a:srgbClr val="0B1F36"/>
          </a:solidFill>
          <a:ln w="12700">
            <a:solidFill>
              <a:srgbClr val="0B1F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553212" y="3974004"/>
            <a:ext cx="402336" cy="228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1165860" y="3900852"/>
            <a:ext cx="3931920" cy="228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B1F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PROTECT YOURSELF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1165860" y="4154937"/>
            <a:ext cx="5166360" cy="6217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Rely on monitors, follow respiratory-protection rules, evacuate immediately if alarms activate.</a:t>
            </a:r>
            <a:endParaRPr lang="en-US" sz="1400" dirty="0"/>
          </a:p>
        </p:txBody>
      </p:sp>
      <p:sp>
        <p:nvSpPr>
          <p:cNvPr id="20" name="Shape 17"/>
          <p:cNvSpPr/>
          <p:nvPr/>
        </p:nvSpPr>
        <p:spPr>
          <a:xfrm>
            <a:off x="685800" y="5760720"/>
            <a:ext cx="5486400" cy="420624"/>
          </a:xfrm>
          <a:prstGeom prst="roundRect">
            <a:avLst>
              <a:gd name="adj" fmla="val 13043"/>
            </a:avLst>
          </a:prstGeom>
          <a:solidFill>
            <a:srgbClr val="FFC400"/>
          </a:solidFill>
          <a:ln w="12700">
            <a:solidFill>
              <a:srgbClr val="FFC4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/>
          <p:nvPr/>
        </p:nvSpPr>
        <p:spPr>
          <a:xfrm>
            <a:off x="841248" y="5870448"/>
            <a:ext cx="5193792" cy="1554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0B1F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NEVER RELY ON SMELL — USE MONITORING AND THE SITE EMERGENCY PLAN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B1F36"/>
          </a:solidFill>
          <a:ln w="12700">
            <a:solidFill>
              <a:srgbClr val="0B1F3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84048" y="109728"/>
            <a:ext cx="1078992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2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7. EMERGENCY RESPONSE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11539728" y="0"/>
            <a:ext cx="502920" cy="658368"/>
          </a:xfrm>
          <a:prstGeom prst="rect">
            <a:avLst/>
          </a:prstGeom>
          <a:solidFill>
            <a:srgbClr val="FFC400"/>
          </a:solidFill>
          <a:ln w="12700">
            <a:solidFill>
              <a:srgbClr val="FFC4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1567160" y="146304"/>
            <a:ext cx="438912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1F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</a:t>
            </a:r>
            <a:endParaRPr lang="en-US" sz="1500" dirty="0"/>
          </a:p>
        </p:txBody>
      </p:sp>
      <p:pic>
        <p:nvPicPr>
          <p:cNvPr id="6" name="Image 0" descr="/mnt/data/a_realistic_outdoor_industrial_safety_rescue_scene_batch_8.png"/>
          <p:cNvPicPr>
            <a:picLocks noChangeAspect="1"/>
          </p:cNvPicPr>
          <p:nvPr/>
        </p:nvPicPr>
        <p:blipFill>
          <a:blip r:embed="rId3"/>
          <a:srcRect l="26633" r="26633"/>
          <a:stretch/>
        </p:blipFill>
        <p:spPr>
          <a:xfrm>
            <a:off x="7040880" y="658368"/>
            <a:ext cx="5148072" cy="6199632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7040880" y="658368"/>
            <a:ext cx="5148072" cy="6199632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655625" y="1527850"/>
            <a:ext cx="530352" cy="530352"/>
          </a:xfrm>
          <a:prstGeom prst="roundRect">
            <a:avLst>
              <a:gd name="adj" fmla="val 10345"/>
            </a:avLst>
          </a:prstGeom>
          <a:solidFill>
            <a:srgbClr val="C1121F"/>
          </a:solidFill>
          <a:ln w="12700">
            <a:solidFill>
              <a:srgbClr val="C1121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719633" y="1655866"/>
            <a:ext cx="402336" cy="182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1387145" y="1527850"/>
            <a:ext cx="3474720" cy="228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C112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STOP WORK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1387145" y="1719261"/>
            <a:ext cx="5166360" cy="3657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Stop immediately if conditions become unsafe.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655625" y="2643418"/>
            <a:ext cx="530352" cy="530352"/>
          </a:xfrm>
          <a:prstGeom prst="roundRect">
            <a:avLst>
              <a:gd name="adj" fmla="val 10345"/>
            </a:avLst>
          </a:prstGeom>
          <a:solidFill>
            <a:srgbClr val="C1121F"/>
          </a:solidFill>
          <a:ln w="12700">
            <a:solidFill>
              <a:srgbClr val="C1121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719633" y="2771434"/>
            <a:ext cx="402336" cy="182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1387145" y="2643418"/>
            <a:ext cx="3474720" cy="228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C112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IMMEDIATELY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1389888" y="2834829"/>
            <a:ext cx="5166360" cy="3657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Evacuate and warn others.</a:t>
            </a:r>
            <a:endParaRPr lang="en-US" sz="1400" dirty="0"/>
          </a:p>
        </p:txBody>
      </p:sp>
      <p:sp>
        <p:nvSpPr>
          <p:cNvPr id="16" name="Shape 13"/>
          <p:cNvSpPr/>
          <p:nvPr/>
        </p:nvSpPr>
        <p:spPr>
          <a:xfrm>
            <a:off x="655625" y="3758986"/>
            <a:ext cx="530352" cy="530352"/>
          </a:xfrm>
          <a:prstGeom prst="roundRect">
            <a:avLst>
              <a:gd name="adj" fmla="val 10345"/>
            </a:avLst>
          </a:prstGeom>
          <a:solidFill>
            <a:srgbClr val="0B1F36"/>
          </a:solidFill>
          <a:ln w="12700">
            <a:solidFill>
              <a:srgbClr val="0B1F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719633" y="3887002"/>
            <a:ext cx="402336" cy="182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1387145" y="3758986"/>
            <a:ext cx="3474720" cy="228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B1F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NON-ENTRY RESCUE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1389888" y="3950397"/>
            <a:ext cx="5166360" cy="3657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 not enter unless trained and equipped.</a:t>
            </a:r>
            <a:endParaRPr lang="en-US" sz="1400" dirty="0"/>
          </a:p>
        </p:txBody>
      </p:sp>
      <p:sp>
        <p:nvSpPr>
          <p:cNvPr id="20" name="Shape 17"/>
          <p:cNvSpPr/>
          <p:nvPr/>
        </p:nvSpPr>
        <p:spPr>
          <a:xfrm>
            <a:off x="655625" y="4874554"/>
            <a:ext cx="530352" cy="530352"/>
          </a:xfrm>
          <a:prstGeom prst="roundRect">
            <a:avLst>
              <a:gd name="adj" fmla="val 10345"/>
            </a:avLst>
          </a:prstGeom>
          <a:solidFill>
            <a:srgbClr val="0B1F36"/>
          </a:solidFill>
          <a:ln w="12700">
            <a:solidFill>
              <a:srgbClr val="0B1F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/>
          <p:nvPr/>
        </p:nvSpPr>
        <p:spPr>
          <a:xfrm>
            <a:off x="719633" y="5002570"/>
            <a:ext cx="402336" cy="182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1387145" y="4874554"/>
            <a:ext cx="3474720" cy="228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B1F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COMMUNICATE</a:t>
            </a:r>
            <a:endParaRPr lang="en-US" sz="1400" dirty="0"/>
          </a:p>
        </p:txBody>
      </p:sp>
      <p:sp>
        <p:nvSpPr>
          <p:cNvPr id="23" name="Text 20"/>
          <p:cNvSpPr/>
          <p:nvPr/>
        </p:nvSpPr>
        <p:spPr>
          <a:xfrm>
            <a:off x="1389888" y="5065965"/>
            <a:ext cx="5166360" cy="3657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Notify the supervisor and emergency response.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B1F36"/>
          </a:solidFill>
          <a:ln w="12700">
            <a:solidFill>
              <a:srgbClr val="0B1F3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84048" y="109728"/>
            <a:ext cx="1078992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2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8. DECISION POINT: SHOULD YOU ENTER?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11539728" y="0"/>
            <a:ext cx="502920" cy="658368"/>
          </a:xfrm>
          <a:prstGeom prst="rect">
            <a:avLst/>
          </a:prstGeom>
          <a:solidFill>
            <a:srgbClr val="FFC400"/>
          </a:solidFill>
          <a:ln w="12700">
            <a:solidFill>
              <a:srgbClr val="FFC4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1567160" y="146304"/>
            <a:ext cx="438912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1F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</a:t>
            </a:r>
            <a:endParaRPr lang="en-US" sz="1500" dirty="0"/>
          </a:p>
        </p:txBody>
      </p:sp>
      <p:pic>
        <p:nvPicPr>
          <p:cNvPr id="6" name="Image 0" descr="/mnt/data/a_realistic_high_resolution_industrial_oil_refine_batch_1.png"/>
          <p:cNvPicPr>
            <a:picLocks noChangeAspect="1"/>
          </p:cNvPicPr>
          <p:nvPr/>
        </p:nvPicPr>
        <p:blipFill>
          <a:blip r:embed="rId3"/>
          <a:srcRect l="27878" r="27878"/>
          <a:stretch/>
        </p:blipFill>
        <p:spPr>
          <a:xfrm>
            <a:off x="7315200" y="658368"/>
            <a:ext cx="4873752" cy="6199632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7315200" y="658368"/>
            <a:ext cx="4873752" cy="6199632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426720" y="1043877"/>
            <a:ext cx="5989320" cy="804672"/>
          </a:xfrm>
          <a:prstGeom prst="roundRect">
            <a:avLst>
              <a:gd name="adj" fmla="val 6818"/>
            </a:avLst>
          </a:prstGeom>
          <a:solidFill>
            <a:srgbClr val="0B1F36"/>
          </a:solidFill>
          <a:ln w="12700">
            <a:solidFill>
              <a:srgbClr val="0B1F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673608" y="1368018"/>
            <a:ext cx="1325880" cy="182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1752600" y="1206136"/>
            <a:ext cx="4343400" cy="43891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entry permit is complete, but the 4-gas monitor has not been bump tested today.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545592" y="2291562"/>
            <a:ext cx="493776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0B1F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should the crew do?</a:t>
            </a:r>
            <a:endParaRPr lang="en-US" sz="1700" dirty="0"/>
          </a:p>
        </p:txBody>
      </p:sp>
      <p:sp>
        <p:nvSpPr>
          <p:cNvPr id="12" name="Shape 9"/>
          <p:cNvSpPr/>
          <p:nvPr/>
        </p:nvSpPr>
        <p:spPr>
          <a:xfrm>
            <a:off x="573024" y="2776194"/>
            <a:ext cx="347472" cy="347472"/>
          </a:xfrm>
          <a:prstGeom prst="roundRect">
            <a:avLst>
              <a:gd name="adj" fmla="val 15789"/>
            </a:avLst>
          </a:prstGeom>
          <a:solidFill>
            <a:srgbClr val="D8E0EA"/>
          </a:solidFill>
          <a:ln w="12700">
            <a:solidFill>
              <a:srgbClr val="D8E0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618744" y="2849346"/>
            <a:ext cx="256032" cy="14630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000" dirty="0"/>
          </a:p>
        </p:txBody>
      </p:sp>
      <p:sp>
        <p:nvSpPr>
          <p:cNvPr id="14" name="Text 11"/>
          <p:cNvSpPr/>
          <p:nvPr/>
        </p:nvSpPr>
        <p:spPr>
          <a:xfrm>
            <a:off x="1066800" y="2803626"/>
            <a:ext cx="5120640" cy="24688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Enter because the permit is signed.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573024" y="3343122"/>
            <a:ext cx="347472" cy="347472"/>
          </a:xfrm>
          <a:prstGeom prst="roundRect">
            <a:avLst>
              <a:gd name="adj" fmla="val 15789"/>
            </a:avLst>
          </a:prstGeom>
          <a:solidFill>
            <a:srgbClr val="D8E0EA"/>
          </a:solidFill>
          <a:ln w="12700">
            <a:solidFill>
              <a:srgbClr val="D8E0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618744" y="3416274"/>
            <a:ext cx="256032" cy="14630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000" dirty="0"/>
          </a:p>
        </p:txBody>
      </p:sp>
      <p:sp>
        <p:nvSpPr>
          <p:cNvPr id="17" name="Text 14"/>
          <p:cNvSpPr/>
          <p:nvPr/>
        </p:nvSpPr>
        <p:spPr>
          <a:xfrm>
            <a:off x="1066800" y="3370554"/>
            <a:ext cx="5120640" cy="24688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Enter and test the meter after entry.</a:t>
            </a:r>
            <a:endParaRPr lang="en-US" sz="1250" dirty="0"/>
          </a:p>
        </p:txBody>
      </p:sp>
      <p:sp>
        <p:nvSpPr>
          <p:cNvPr id="18" name="Shape 15"/>
          <p:cNvSpPr/>
          <p:nvPr/>
        </p:nvSpPr>
        <p:spPr>
          <a:xfrm>
            <a:off x="573024" y="3910050"/>
            <a:ext cx="347472" cy="347472"/>
          </a:xfrm>
          <a:prstGeom prst="roundRect">
            <a:avLst>
              <a:gd name="adj" fmla="val 15789"/>
            </a:avLst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6"/>
          <p:cNvSpPr/>
          <p:nvPr/>
        </p:nvSpPr>
        <p:spPr>
          <a:xfrm>
            <a:off x="618744" y="3983202"/>
            <a:ext cx="256032" cy="14630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000" dirty="0"/>
          </a:p>
        </p:txBody>
      </p:sp>
      <p:sp>
        <p:nvSpPr>
          <p:cNvPr id="20" name="Text 17"/>
          <p:cNvSpPr/>
          <p:nvPr/>
        </p:nvSpPr>
        <p:spPr>
          <a:xfrm>
            <a:off x="1066800" y="3937482"/>
            <a:ext cx="5120640" cy="24688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2E7D3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Delay entry until the monitor is verified operational.</a:t>
            </a:r>
            <a:endParaRPr lang="en-US" sz="1250" dirty="0"/>
          </a:p>
        </p:txBody>
      </p:sp>
      <p:sp>
        <p:nvSpPr>
          <p:cNvPr id="21" name="Shape 18"/>
          <p:cNvSpPr/>
          <p:nvPr/>
        </p:nvSpPr>
        <p:spPr>
          <a:xfrm>
            <a:off x="573024" y="4476978"/>
            <a:ext cx="347472" cy="347472"/>
          </a:xfrm>
          <a:prstGeom prst="roundRect">
            <a:avLst>
              <a:gd name="adj" fmla="val 15789"/>
            </a:avLst>
          </a:prstGeom>
          <a:solidFill>
            <a:srgbClr val="D8E0EA"/>
          </a:solidFill>
          <a:ln w="12700">
            <a:solidFill>
              <a:srgbClr val="D8E0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19"/>
          <p:cNvSpPr/>
          <p:nvPr/>
        </p:nvSpPr>
        <p:spPr>
          <a:xfrm>
            <a:off x="618744" y="4550130"/>
            <a:ext cx="256032" cy="14630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000" dirty="0"/>
          </a:p>
        </p:txBody>
      </p:sp>
      <p:sp>
        <p:nvSpPr>
          <p:cNvPr id="23" name="Text 20"/>
          <p:cNvSpPr/>
          <p:nvPr/>
        </p:nvSpPr>
        <p:spPr>
          <a:xfrm>
            <a:off x="1066800" y="4504410"/>
            <a:ext cx="5120640" cy="24688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Borrow any available monitor without checking it.</a:t>
            </a:r>
            <a:endParaRPr lang="en-US" sz="1250" dirty="0"/>
          </a:p>
        </p:txBody>
      </p:sp>
      <p:sp>
        <p:nvSpPr>
          <p:cNvPr id="24" name="Shape 21"/>
          <p:cNvSpPr/>
          <p:nvPr/>
        </p:nvSpPr>
        <p:spPr>
          <a:xfrm>
            <a:off x="518160" y="5793714"/>
            <a:ext cx="5943600" cy="530352"/>
          </a:xfrm>
          <a:prstGeom prst="roundRect">
            <a:avLst>
              <a:gd name="adj" fmla="val 10345"/>
            </a:avLst>
          </a:prstGeom>
          <a:solidFill>
            <a:srgbClr val="FFC400"/>
          </a:solidFill>
          <a:ln w="12700">
            <a:solidFill>
              <a:srgbClr val="FFC4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2"/>
          <p:cNvSpPr/>
          <p:nvPr/>
        </p:nvSpPr>
        <p:spPr>
          <a:xfrm>
            <a:off x="618744" y="5972635"/>
            <a:ext cx="5577840" cy="182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B1F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point: Stop Work Authority applies before entry begins</a:t>
            </a:r>
            <a:r>
              <a:rPr lang="en-US" sz="1400" b="1" dirty="0">
                <a:solidFill>
                  <a:srgbClr val="0B1F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.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B1F36"/>
          </a:solidFill>
          <a:ln w="12700">
            <a:solidFill>
              <a:srgbClr val="0B1F3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84048" y="109728"/>
            <a:ext cx="1078992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2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9. DECISION POINT: ATMOSPHERE CHANGES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11539728" y="0"/>
            <a:ext cx="502920" cy="658368"/>
          </a:xfrm>
          <a:prstGeom prst="rect">
            <a:avLst/>
          </a:prstGeom>
          <a:solidFill>
            <a:srgbClr val="FFC400"/>
          </a:solidFill>
          <a:ln w="12700">
            <a:solidFill>
              <a:srgbClr val="FFC4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1567160" y="146304"/>
            <a:ext cx="438912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1F3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1500" dirty="0"/>
          </a:p>
        </p:txBody>
      </p:sp>
      <p:pic>
        <p:nvPicPr>
          <p:cNvPr id="6" name="Image 0" descr="/mnt/data/a_realistic_industrial_safety_scene_shot_at_close_batch_4.png"/>
          <p:cNvPicPr>
            <a:picLocks noChangeAspect="1"/>
          </p:cNvPicPr>
          <p:nvPr/>
        </p:nvPicPr>
        <p:blipFill>
          <a:blip r:embed="rId3"/>
          <a:srcRect l="27878" r="27878"/>
          <a:stretch/>
        </p:blipFill>
        <p:spPr>
          <a:xfrm>
            <a:off x="7315200" y="658368"/>
            <a:ext cx="4873752" cy="6199632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7315200" y="658368"/>
            <a:ext cx="4873752" cy="6199632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594360" y="960120"/>
            <a:ext cx="6035040" cy="841248"/>
          </a:xfrm>
          <a:prstGeom prst="roundRect">
            <a:avLst>
              <a:gd name="adj" fmla="val 6522"/>
            </a:avLst>
          </a:prstGeom>
          <a:solidFill>
            <a:srgbClr val="0B1F36"/>
          </a:solidFill>
          <a:ln w="12700">
            <a:solidFill>
              <a:srgbClr val="0B1F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822960" y="1193292"/>
            <a:ext cx="1325880" cy="182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1920240" y="1182216"/>
            <a:ext cx="438912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During entry, oxygen drops from 20.9% to 16.8% and the meter alarms.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822960" y="2240280"/>
            <a:ext cx="457200" cy="457200"/>
          </a:xfrm>
          <a:prstGeom prst="ellipse">
            <a:avLst/>
          </a:prstGeom>
          <a:solidFill>
            <a:srgbClr val="C1121F"/>
          </a:solidFill>
          <a:ln w="12700">
            <a:solidFill>
              <a:srgbClr val="C1121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850392" y="2313432"/>
            <a:ext cx="402336" cy="228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1508760" y="2276856"/>
            <a:ext cx="489204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C112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the confined space immediately.</a:t>
            </a:r>
            <a:endParaRPr lang="en-US" sz="1300" dirty="0"/>
          </a:p>
        </p:txBody>
      </p:sp>
      <p:sp>
        <p:nvSpPr>
          <p:cNvPr id="14" name="Shape 11"/>
          <p:cNvSpPr/>
          <p:nvPr/>
        </p:nvSpPr>
        <p:spPr>
          <a:xfrm>
            <a:off x="822960" y="3200400"/>
            <a:ext cx="457200" cy="457200"/>
          </a:xfrm>
          <a:prstGeom prst="ellipse">
            <a:avLst/>
          </a:prstGeom>
          <a:solidFill>
            <a:srgbClr val="1B4E7A"/>
          </a:solidFill>
          <a:ln w="12700">
            <a:solidFill>
              <a:srgbClr val="1B4E7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850392" y="3273552"/>
            <a:ext cx="402336" cy="228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1508760" y="3236976"/>
            <a:ext cx="489204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13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Notify the attendant and supervisor.</a:t>
            </a:r>
            <a:endParaRPr lang="en-US" sz="1300" dirty="0"/>
          </a:p>
        </p:txBody>
      </p:sp>
      <p:sp>
        <p:nvSpPr>
          <p:cNvPr id="17" name="Shape 14"/>
          <p:cNvSpPr/>
          <p:nvPr/>
        </p:nvSpPr>
        <p:spPr>
          <a:xfrm>
            <a:off x="822960" y="4160520"/>
            <a:ext cx="457200" cy="457200"/>
          </a:xfrm>
          <a:prstGeom prst="ellipse">
            <a:avLst/>
          </a:prstGeom>
          <a:solidFill>
            <a:srgbClr val="1B4E7A"/>
          </a:solidFill>
          <a:ln w="12700">
            <a:solidFill>
              <a:srgbClr val="1B4E7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850392" y="4233672"/>
            <a:ext cx="402336" cy="228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100" dirty="0"/>
          </a:p>
        </p:txBody>
      </p:sp>
      <p:sp>
        <p:nvSpPr>
          <p:cNvPr id="19" name="Text 16"/>
          <p:cNvSpPr/>
          <p:nvPr/>
        </p:nvSpPr>
        <p:spPr>
          <a:xfrm>
            <a:off x="1508760" y="4197096"/>
            <a:ext cx="489204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3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 not re-enter until the hazard is eliminated and testing confirms acceptable conditions.</a:t>
            </a:r>
            <a:endParaRPr lang="en-US" sz="1300" dirty="0"/>
          </a:p>
        </p:txBody>
      </p:sp>
      <p:sp>
        <p:nvSpPr>
          <p:cNvPr id="20" name="Shape 17"/>
          <p:cNvSpPr/>
          <p:nvPr/>
        </p:nvSpPr>
        <p:spPr>
          <a:xfrm>
            <a:off x="685800" y="5623560"/>
            <a:ext cx="5897880" cy="502920"/>
          </a:xfrm>
          <a:prstGeom prst="roundRect">
            <a:avLst>
              <a:gd name="adj" fmla="val 10909"/>
            </a:avLst>
          </a:prstGeom>
          <a:solidFill>
            <a:srgbClr val="C1121F"/>
          </a:solidFill>
          <a:ln w="12700">
            <a:solidFill>
              <a:srgbClr val="C1121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/>
          <p:nvPr/>
        </p:nvSpPr>
        <p:spPr>
          <a:xfrm>
            <a:off x="868680" y="5769864"/>
            <a:ext cx="5532120" cy="1737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NEVER TROUBLESHOOT THE HAZARD FROM INSIDE THE SPACE.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1632</TotalTime>
  <Words>1169</Words>
  <Application>Microsoft Office PowerPoint</Application>
  <PresentationFormat>Widescreen</PresentationFormat>
  <Paragraphs>243</Paragraphs>
  <Slides>15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Confined Space Operations Training – Complete Corrected Deck</dc:title>
  <dc:subject>Confined Space Operations Training</dc:subject>
  <dc:creator>Amanda Smith</dc:creator>
  <cp:lastModifiedBy>amanda smith</cp:lastModifiedBy>
  <cp:revision>8</cp:revision>
  <dcterms:created xsi:type="dcterms:W3CDTF">2026-08-01T19:22:58Z</dcterms:created>
  <dcterms:modified xsi:type="dcterms:W3CDTF">2026-08-03T04:44:41Z</dcterms:modified>
</cp:coreProperties>
</file>