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course and emphasize stop-work authority.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dustrial_oil_refinery_scene_at_batch_10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983480" cy="6858000"/>
          </a:xfrm>
          <a:prstGeom prst="rect">
            <a:avLst/>
          </a:prstGeom>
          <a:solidFill>
            <a:srgbClr val="0B1F36">
              <a:alpha val="93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5349240"/>
            <a:ext cx="12191695" cy="1508760"/>
          </a:xfrm>
          <a:prstGeom prst="rect">
            <a:avLst/>
          </a:prstGeom>
          <a:solidFill>
            <a:srgbClr val="0B1F36">
              <a:alpha val="90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11480" y="411480"/>
            <a:ext cx="749808" cy="73152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11480" y="685800"/>
            <a:ext cx="416052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CONFINED SPACE</a:t>
            </a:r>
            <a:endParaRPr lang="en-US" sz="3200" dirty="0"/>
          </a:p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411480" y="1993392"/>
            <a:ext cx="365760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438912" y="2743200"/>
            <a:ext cx="4297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 • Attendant • 4-Gas Monitoring • H₂S Safety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38912" y="3182112"/>
            <a:ext cx="416052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DCE7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Mixed audience: operators, maintenance teams, contractors, attendants, and supervisors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0292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3035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4747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160020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62763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44475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269748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2491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54203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379476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82219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63931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9. DECISION POINT: ATMOSPHERE CHANGES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500" dirty="0"/>
          </a:p>
        </p:txBody>
      </p:sp>
      <p:pic>
        <p:nvPicPr>
          <p:cNvPr id="6" name="Image 0" descr="/mnt/data/a_realistic_industrial_safety_scene_shot_at_close_batch_4.png">    </p:cNvPr>
          <p:cNvPicPr>
            <a:picLocks noChangeAspect="1"/>
          </p:cNvPicPr>
          <p:nvPr/>
        </p:nvPicPr>
        <p:blipFill>
          <a:blip r:embed="rId1"/>
          <a:srcRect l="27878" r="27878" t="0" b="0"/>
          <a:stretch/>
        </p:blipFill>
        <p:spPr>
          <a:xfrm>
            <a:off x="7315200" y="658368"/>
            <a:ext cx="48737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658368"/>
            <a:ext cx="4873752" cy="6199632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960120"/>
            <a:ext cx="6035040" cy="841248"/>
          </a:xfrm>
          <a:prstGeom prst="roundRect">
            <a:avLst>
              <a:gd name="adj" fmla="val 6522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1143000"/>
            <a:ext cx="13258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920240" y="1051560"/>
            <a:ext cx="43891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entry, oxygen drops from 20.9% to 18.8% and the meter alarms.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822960" y="2240280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231343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508760" y="227685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the confined space immediately.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22960" y="320040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" y="327355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508760" y="323697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the attendant and supervisor.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22960" y="416052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0392" y="423367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508760" y="419709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re-enter until the hazard is eliminated and testing confirms acceptable conditions.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85800" y="5623560"/>
            <a:ext cx="5897880" cy="502920"/>
          </a:xfrm>
          <a:prstGeom prst="roundRect">
            <a:avLst>
              <a:gd name="adj" fmla="val 10909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8680" y="5769864"/>
            <a:ext cx="553212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troubleshoot the hazard from inside the space.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10. PERFORMANCE SUPPORT: ENTRY CHECKLIST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500" dirty="0"/>
          </a:p>
        </p:txBody>
      </p:sp>
      <p:pic>
        <p:nvPicPr>
          <p:cNvPr id="6" name="Image 0" descr="/mnt/data/a_wide_realistic_industrial_safety_training_style_batch_2.png">    </p:cNvPr>
          <p:cNvPicPr>
            <a:picLocks noChangeAspect="1"/>
          </p:cNvPicPr>
          <p:nvPr/>
        </p:nvPicPr>
        <p:blipFill>
          <a:blip r:embed="rId1"/>
          <a:srcRect l="28916" r="28916" t="0" b="0"/>
          <a:stretch/>
        </p:blipFill>
        <p:spPr>
          <a:xfrm>
            <a:off x="7543800" y="658368"/>
            <a:ext cx="46451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543800" y="658368"/>
            <a:ext cx="4645152" cy="6199632"/>
          </a:xfrm>
          <a:prstGeom prst="rect">
            <a:avLst/>
          </a:prstGeom>
          <a:solidFill>
            <a:srgbClr val="FFFFFF">
              <a:alpha val="4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38912" y="1024128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12064" y="1124712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ENTRY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512064" y="16824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31520" y="16184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 approved</a:t>
            </a:r>
            <a:endParaRPr lang="en-US" sz="1040" dirty="0"/>
          </a:p>
        </p:txBody>
      </p:sp>
      <p:sp>
        <p:nvSpPr>
          <p:cNvPr id="12" name="Shape 9"/>
          <p:cNvSpPr/>
          <p:nvPr/>
        </p:nvSpPr>
        <p:spPr>
          <a:xfrm>
            <a:off x="512064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 identified</a:t>
            </a:r>
            <a:endParaRPr lang="en-US" sz="1040" dirty="0"/>
          </a:p>
        </p:txBody>
      </p:sp>
      <p:sp>
        <p:nvSpPr>
          <p:cNvPr id="14" name="Shape 11"/>
          <p:cNvSpPr/>
          <p:nvPr/>
        </p:nvSpPr>
        <p:spPr>
          <a:xfrm>
            <a:off x="512064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LOTO/isolation verified</a:t>
            </a:r>
            <a:endParaRPr lang="en-US" sz="1040" dirty="0"/>
          </a:p>
        </p:txBody>
      </p:sp>
      <p:sp>
        <p:nvSpPr>
          <p:cNvPr id="16" name="Shape 13"/>
          <p:cNvSpPr/>
          <p:nvPr/>
        </p:nvSpPr>
        <p:spPr>
          <a:xfrm>
            <a:off x="512064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31520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Rescue plan reviewed</a:t>
            </a:r>
            <a:endParaRPr lang="en-US" sz="1040" dirty="0"/>
          </a:p>
        </p:txBody>
      </p:sp>
      <p:sp>
        <p:nvSpPr>
          <p:cNvPr id="18" name="Shape 15"/>
          <p:cNvSpPr/>
          <p:nvPr/>
        </p:nvSpPr>
        <p:spPr>
          <a:xfrm>
            <a:off x="512064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4-gas monitor bump tested</a:t>
            </a:r>
            <a:endParaRPr lang="en-US" sz="1040" dirty="0"/>
          </a:p>
        </p:txBody>
      </p:sp>
      <p:sp>
        <p:nvSpPr>
          <p:cNvPr id="20" name="Shape 17"/>
          <p:cNvSpPr/>
          <p:nvPr/>
        </p:nvSpPr>
        <p:spPr>
          <a:xfrm>
            <a:off x="512064" y="41970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1330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PPE/retrieval equipment inspected</a:t>
            </a:r>
            <a:endParaRPr lang="en-US" sz="1040" dirty="0"/>
          </a:p>
        </p:txBody>
      </p:sp>
      <p:sp>
        <p:nvSpPr>
          <p:cNvPr id="22" name="Shape 19"/>
          <p:cNvSpPr/>
          <p:nvPr/>
        </p:nvSpPr>
        <p:spPr>
          <a:xfrm>
            <a:off x="2770632" y="1024128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2843784" y="1124712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</a:t>
            </a:r>
            <a:endParaRPr lang="en-US" sz="920" dirty="0"/>
          </a:p>
        </p:txBody>
      </p:sp>
      <p:sp>
        <p:nvSpPr>
          <p:cNvPr id="24" name="Shape 21"/>
          <p:cNvSpPr/>
          <p:nvPr/>
        </p:nvSpPr>
        <p:spPr>
          <a:xfrm>
            <a:off x="2843784" y="16824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063240" y="16184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 monitoring</a:t>
            </a:r>
            <a:endParaRPr lang="en-US" sz="1040" dirty="0"/>
          </a:p>
        </p:txBody>
      </p:sp>
      <p:sp>
        <p:nvSpPr>
          <p:cNvPr id="26" name="Shape 23"/>
          <p:cNvSpPr/>
          <p:nvPr/>
        </p:nvSpPr>
        <p:spPr>
          <a:xfrm>
            <a:off x="2843784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063240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 present</a:t>
            </a:r>
            <a:endParaRPr lang="en-US" sz="1040" dirty="0"/>
          </a:p>
        </p:txBody>
      </p:sp>
      <p:sp>
        <p:nvSpPr>
          <p:cNvPr id="28" name="Shape 25"/>
          <p:cNvSpPr/>
          <p:nvPr/>
        </p:nvSpPr>
        <p:spPr>
          <a:xfrm>
            <a:off x="2843784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3063240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 maintained</a:t>
            </a:r>
            <a:endParaRPr lang="en-US" sz="1040" dirty="0"/>
          </a:p>
        </p:txBody>
      </p:sp>
      <p:sp>
        <p:nvSpPr>
          <p:cNvPr id="30" name="Shape 27"/>
          <p:cNvSpPr/>
          <p:nvPr/>
        </p:nvSpPr>
        <p:spPr>
          <a:xfrm>
            <a:off x="2843784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3063240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 conditions followed</a:t>
            </a:r>
            <a:endParaRPr lang="en-US" sz="1040" dirty="0"/>
          </a:p>
        </p:txBody>
      </p:sp>
      <p:sp>
        <p:nvSpPr>
          <p:cNvPr id="32" name="Shape 29"/>
          <p:cNvSpPr/>
          <p:nvPr/>
        </p:nvSpPr>
        <p:spPr>
          <a:xfrm>
            <a:off x="2843784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3063240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unauthorized entrants</a:t>
            </a:r>
            <a:endParaRPr lang="en-US" sz="1040" dirty="0"/>
          </a:p>
        </p:txBody>
      </p:sp>
      <p:sp>
        <p:nvSpPr>
          <p:cNvPr id="34" name="Shape 31"/>
          <p:cNvSpPr/>
          <p:nvPr/>
        </p:nvSpPr>
        <p:spPr>
          <a:xfrm>
            <a:off x="5102352" y="1024128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5175504" y="1124712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CONDITIONS CHANGE</a:t>
            </a:r>
            <a:endParaRPr lang="en-US" sz="920" dirty="0"/>
          </a:p>
        </p:txBody>
      </p:sp>
      <p:sp>
        <p:nvSpPr>
          <p:cNvPr id="36" name="Shape 33"/>
          <p:cNvSpPr/>
          <p:nvPr/>
        </p:nvSpPr>
        <p:spPr>
          <a:xfrm>
            <a:off x="5175504" y="16824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394960" y="16184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</a:t>
            </a:r>
            <a:endParaRPr lang="en-US" sz="1040" dirty="0"/>
          </a:p>
        </p:txBody>
      </p:sp>
      <p:sp>
        <p:nvSpPr>
          <p:cNvPr id="38" name="Shape 35"/>
          <p:cNvSpPr/>
          <p:nvPr/>
        </p:nvSpPr>
        <p:spPr>
          <a:xfrm>
            <a:off x="5175504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5394960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immediately</a:t>
            </a:r>
            <a:endParaRPr lang="en-US" sz="1040" dirty="0"/>
          </a:p>
        </p:txBody>
      </p:sp>
      <p:sp>
        <p:nvSpPr>
          <p:cNvPr id="40" name="Shape 37"/>
          <p:cNvSpPr/>
          <p:nvPr/>
        </p:nvSpPr>
        <p:spPr>
          <a:xfrm>
            <a:off x="5175504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5394960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supervisor</a:t>
            </a:r>
            <a:endParaRPr lang="en-US" sz="1040" dirty="0"/>
          </a:p>
        </p:txBody>
      </p:sp>
      <p:sp>
        <p:nvSpPr>
          <p:cNvPr id="42" name="Shape 39"/>
          <p:cNvSpPr/>
          <p:nvPr/>
        </p:nvSpPr>
        <p:spPr>
          <a:xfrm>
            <a:off x="5175504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394960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Activate emergency response</a:t>
            </a:r>
            <a:endParaRPr lang="en-US" sz="1040" dirty="0"/>
          </a:p>
        </p:txBody>
      </p:sp>
      <p:sp>
        <p:nvSpPr>
          <p:cNvPr id="44" name="Shape 41"/>
          <p:cNvSpPr/>
          <p:nvPr/>
        </p:nvSpPr>
        <p:spPr>
          <a:xfrm>
            <a:off x="5175504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5394960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Secure area</a:t>
            </a:r>
            <a:endParaRPr lang="en-US" sz="10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11. KNOWLEDGE CHECK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0469880" y="896112"/>
            <a:ext cx="1078992" cy="1078992"/>
          </a:xfrm>
          <a:prstGeom prst="roundRect">
            <a:avLst>
              <a:gd name="adj" fmla="val 5085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80192" y="1097280"/>
            <a:ext cx="658368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?</a:t>
            </a:r>
            <a:endParaRPr lang="en-US" sz="3500" dirty="0"/>
          </a:p>
        </p:txBody>
      </p:sp>
      <p:sp>
        <p:nvSpPr>
          <p:cNvPr id="8" name="Text 6"/>
          <p:cNvSpPr/>
          <p:nvPr/>
        </p:nvSpPr>
        <p:spPr>
          <a:xfrm>
            <a:off x="594360" y="960120"/>
            <a:ext cx="81381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best answer. Discuss as a group before revealing the answer key.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50876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Which gas can cause rapid loss of consciousness and death at high ppm?</a:t>
            </a:r>
            <a:endParaRPr lang="en-US" sz="1230" dirty="0"/>
          </a:p>
        </p:txBody>
      </p:sp>
      <p:sp>
        <p:nvSpPr>
          <p:cNvPr id="10" name="Text 8"/>
          <p:cNvSpPr/>
          <p:nvPr/>
        </p:nvSpPr>
        <p:spPr>
          <a:xfrm>
            <a:off x="960120" y="181051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Oxygen   B. LEL   C. CO   D. H₂S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85800" y="233172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Who remains outside the space and monitors entrants?</a:t>
            </a:r>
            <a:endParaRPr lang="en-US" sz="1230" dirty="0"/>
          </a:p>
        </p:txBody>
      </p:sp>
      <p:sp>
        <p:nvSpPr>
          <p:cNvPr id="12" name="Text 10"/>
          <p:cNvSpPr/>
          <p:nvPr/>
        </p:nvSpPr>
        <p:spPr>
          <a:xfrm>
            <a:off x="960120" y="263347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Entrant   B. Attendant   C. Supervisor   D. Observer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85800" y="315468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What is the safe oxygen range for entry?</a:t>
            </a:r>
            <a:endParaRPr lang="en-US" sz="1230" dirty="0"/>
          </a:p>
        </p:txBody>
      </p:sp>
      <p:sp>
        <p:nvSpPr>
          <p:cNvPr id="14" name="Text 12"/>
          <p:cNvSpPr/>
          <p:nvPr/>
        </p:nvSpPr>
        <p:spPr>
          <a:xfrm>
            <a:off x="960120" y="345643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18–21%   B. 19.5–23.5%   C. 21–25%   D. 18–24%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85800" y="397764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If the gas meter alarms during entry, what should be done first?</a:t>
            </a:r>
            <a:endParaRPr lang="en-US" sz="1230" dirty="0"/>
          </a:p>
        </p:txBody>
      </p:sp>
      <p:sp>
        <p:nvSpPr>
          <p:cNvPr id="16" name="Text 14"/>
          <p:cNvSpPr/>
          <p:nvPr/>
        </p:nvSpPr>
        <p:spPr>
          <a:xfrm>
            <a:off x="960120" y="427939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Investigate   B. Continue   C. Exit immediately   D. Increase ventilation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85800" y="480060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What document authorizes permit-required confined space entry?</a:t>
            </a:r>
            <a:endParaRPr lang="en-US" sz="1230" dirty="0"/>
          </a:p>
        </p:txBody>
      </p:sp>
      <p:sp>
        <p:nvSpPr>
          <p:cNvPr id="18" name="Text 16"/>
          <p:cNvSpPr/>
          <p:nvPr/>
        </p:nvSpPr>
        <p:spPr>
          <a:xfrm>
            <a:off x="960120" y="510235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Work Order   B. JSA   C. Entry Permit   D. Safety Checklist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6547104"/>
            <a:ext cx="5029200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Answer key: 1-D, 2-B, 3-B, 4-C, 5-C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12. FINAL ASSESSMENT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500" dirty="0"/>
          </a:p>
        </p:txBody>
      </p:sp>
      <p:pic>
        <p:nvPicPr>
          <p:cNvPr id="6" name="Image 0" descr="/mnt/data/wide_indoor_industrial_meeting_scene_a_group_of_w_batch_9.png">    </p:cNvPr>
          <p:cNvPicPr>
            <a:picLocks noChangeAspect="1"/>
          </p:cNvPicPr>
          <p:nvPr/>
        </p:nvPicPr>
        <p:blipFill>
          <a:blip r:embed="rId1"/>
          <a:srcRect l="29746" r="29746" t="0" b="0"/>
          <a:stretch/>
        </p:blipFill>
        <p:spPr>
          <a:xfrm>
            <a:off x="7726680" y="658368"/>
            <a:ext cx="446227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26680" y="658368"/>
            <a:ext cx="4462272" cy="6199632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4360" y="960120"/>
            <a:ext cx="62179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each responsibility to the correct role.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94360" y="1463040"/>
            <a:ext cx="6355080" cy="393192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572768"/>
            <a:ext cx="283464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Responsibility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867912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901184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5925312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94360" y="18562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13232" y="19751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Wears PPE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93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675888" y="19568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94360" y="23134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13232" y="24323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Maintains entrant count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690872" y="23865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709160" y="24140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594360" y="27706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13232" y="28895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Authorizes entry permit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724144" y="28437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742432" y="28712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94360" y="32278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13232" y="33467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Exits when alarm activates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3657600" y="33009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3675888" y="33284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594360" y="36850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13232" y="38039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Prevents unauthorized entry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4690872" y="37581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709160" y="37856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594360" y="41422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13232" y="42611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Cancels permit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5724144" y="421538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742432" y="424281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85800" y="5486400"/>
            <a:ext cx="612648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True / False: H₂S can deaden your sense of smell.  |  Continuous monitoring should continue throughout entry.  |  Workers have Stop Work Authority.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13. FACILITATOR GUIDE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500" dirty="0"/>
          </a:p>
        </p:txBody>
      </p:sp>
      <p:pic>
        <p:nvPicPr>
          <p:cNvPr id="6" name="Image 0" descr="/mnt/data/wide_indoor_industrial_meeting_scene_a_group_of_w_batch_9.png">    </p:cNvPr>
          <p:cNvPicPr>
            <a:picLocks noChangeAspect="1"/>
          </p:cNvPicPr>
          <p:nvPr/>
        </p:nvPicPr>
        <p:blipFill>
          <a:blip r:embed="rId1"/>
          <a:srcRect l="25388" r="25388" t="0" b="0"/>
          <a:stretch/>
        </p:blipFill>
        <p:spPr>
          <a:xfrm>
            <a:off x="6766560" y="658368"/>
            <a:ext cx="54223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766560" y="658368"/>
            <a:ext cx="5422392" cy="6199632"/>
          </a:xfrm>
          <a:prstGeom prst="rect">
            <a:avLst/>
          </a:prstGeom>
          <a:solidFill>
            <a:srgbClr val="FFFFFF">
              <a:alpha val="6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987552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1152144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Audience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2057400" y="1078992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Operators, maintenance teams, contractors, attendants, and supervisors.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594360" y="1947672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1248" y="2112264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Duration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2057400" y="2039112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20–25 minutes with discussion and scenario questions.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594360" y="2907792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1248" y="3072384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2057400" y="2999232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Entry permit, 4-gas monitor, PPE/harness, rescue plan, site procedure.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594360" y="3867912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1248" y="4032504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2057400" y="3959352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Instructor-led toolbox style, discussion-based, with a performance-support checklist.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594360" y="4828032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41248" y="4992624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Evaluation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2057400" y="4919472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Knowledge check, final assessment, and supervisor observation on the job.</a:t>
            </a:r>
            <a:endParaRPr lang="en-US" sz="113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14. KEY TAKEAWAYS &amp; SAFETY COMMITMENT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500" dirty="0"/>
          </a:p>
        </p:txBody>
      </p:sp>
      <p:pic>
        <p:nvPicPr>
          <p:cNvPr id="6" name="Image 0" descr="/mnt/data/a_wide_cinematic_industrial_oil_refinery_scene_at_batch_10.png">    </p:cNvPr>
          <p:cNvPicPr>
            <a:picLocks noChangeAspect="1"/>
          </p:cNvPicPr>
          <p:nvPr/>
        </p:nvPicPr>
        <p:blipFill>
          <a:blip r:embed="rId1"/>
          <a:srcRect l="21860" r="21860" t="0" b="0"/>
          <a:stretch/>
        </p:blipFill>
        <p:spPr>
          <a:xfrm>
            <a:off x="5989320" y="658368"/>
            <a:ext cx="619963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989320" y="658368"/>
            <a:ext cx="6199632" cy="6199632"/>
          </a:xfrm>
          <a:prstGeom prst="rect">
            <a:avLst/>
          </a:prstGeom>
          <a:solidFill>
            <a:srgbClr val="0B1F36">
              <a:alpha val="78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106070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76656" y="108813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15568" y="1024128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the work and control hazards.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58368" y="1682496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76656" y="1709928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115568" y="1645920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and monitor the atmosphere.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58368" y="2304288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76656" y="2331720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115568" y="2267712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 your role and follow procedures.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58368" y="292608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6656" y="2953512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115568" y="2889504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equipment properly and communicate.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58368" y="3547872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76656" y="3575304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115568" y="3511296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 can kill — monitor and stay alert.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658368" y="416966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76656" y="419709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1115568" y="4133088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 if conditions are unsafe.</a:t>
            </a:r>
            <a:endParaRPr lang="en-US" sz="1300" dirty="0"/>
          </a:p>
        </p:txBody>
      </p:sp>
      <p:sp>
        <p:nvSpPr>
          <p:cNvPr id="26" name="Shape 23"/>
          <p:cNvSpPr/>
          <p:nvPr/>
        </p:nvSpPr>
        <p:spPr>
          <a:xfrm>
            <a:off x="685800" y="5623560"/>
            <a:ext cx="4937760" cy="768096"/>
          </a:xfrm>
          <a:prstGeom prst="roundRect">
            <a:avLst>
              <a:gd name="adj" fmla="val 7143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96112" y="5788152"/>
            <a:ext cx="452628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IS EVERYONE’S RESPONSIBILITY.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SAFE. GO HOME SAFE.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15. SOURCE &amp; DESIGN NOTES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987552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regulatory reference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32688" y="1481328"/>
            <a:ext cx="1005840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OSHA 29 CFR 1910.146 — Permit-Required Confined Spaces.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Atmospheric testing sequence: oxygen, combustible gases/vapors, then toxic gases/vapors.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Oxygen-deficient atmosphere: below 19.5%. Oxygen-enriched atmosphere: above 23.5%.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Company/site procedures determine alarm set points, H₂S response levels, respiratory protection, and rescue procedures.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22960" y="4069080"/>
            <a:ext cx="10424160" cy="987552"/>
          </a:xfrm>
          <a:prstGeom prst="roundRect">
            <a:avLst>
              <a:gd name="adj" fmla="val 5556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4297680"/>
            <a:ext cx="982980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positioning: This deck demonstrates instructor-led training design, scenario-based decision points, role-specific responsibilities, field-checklist performance support, and assessment alignment for high-risk industrial operations.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6601968"/>
            <a:ext cx="5486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B9C5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Confined Space Operations Training  |  Portfolio Sample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WHAT IS A CONFINED SPACE?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500" dirty="0"/>
          </a:p>
        </p:txBody>
      </p:sp>
      <p:pic>
        <p:nvPicPr>
          <p:cNvPr id="6" name="Image 0" descr="/mnt/data/a_wide_realistic_industrial_safety_training_style_batch_2.png">    </p:cNvPr>
          <p:cNvPicPr>
            <a:picLocks noChangeAspect="1"/>
          </p:cNvPicPr>
          <p:nvPr/>
        </p:nvPicPr>
        <p:blipFill>
          <a:blip r:embed="rId1"/>
          <a:srcRect l="24350" r="24350" t="0" b="0"/>
          <a:stretch/>
        </p:blipFill>
        <p:spPr>
          <a:xfrm>
            <a:off x="6537960" y="658368"/>
            <a:ext cx="56509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37960" y="658368"/>
            <a:ext cx="5650992" cy="6199632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960120"/>
            <a:ext cx="530352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confined space is a space that: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58368" y="1399032"/>
            <a:ext cx="539496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large enough for an employee to bodily enter and perform work.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limited or restricted means for entry or exit.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not designed for continuous employee occupancy.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502920" y="3063240"/>
            <a:ext cx="5349240" cy="1417320"/>
          </a:xfrm>
          <a:prstGeom prst="roundRect">
            <a:avLst>
              <a:gd name="adj" fmla="val 3871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" y="3273552"/>
            <a:ext cx="155448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TYPES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49808" y="3593592"/>
            <a:ext cx="4617720" cy="58521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Permit-Required Confined Space: hazards require a permit.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Non-Permit Confined Space: no hazard capable of serious harm.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02920" y="4892040"/>
            <a:ext cx="5349240" cy="941832"/>
          </a:xfrm>
          <a:prstGeom prst="roundRect">
            <a:avLst>
              <a:gd name="adj" fmla="val 5825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49808" y="5120640"/>
            <a:ext cx="466344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 in oil &amp; gas: tanks, vessels, pits, manholes, pipelines, ducts, vaults, and heat exchangers.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ROLES &amp; RESPONSIBILITIES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pic>
        <p:nvPicPr>
          <p:cNvPr id="6" name="Image 0" descr="/mnt/data/wide_industrial_worksite_scene_in_daylight_a_meta_batch_3.png">    </p:cNvPr>
          <p:cNvPicPr>
            <a:picLocks noChangeAspect="1"/>
          </p:cNvPicPr>
          <p:nvPr/>
        </p:nvPicPr>
        <p:blipFill>
          <a:blip r:embed="rId1"/>
          <a:srcRect l="28086" r="28086" t="0" b="0"/>
          <a:stretch/>
        </p:blipFill>
        <p:spPr>
          <a:xfrm>
            <a:off x="7360920" y="658368"/>
            <a:ext cx="482803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60920" y="658368"/>
            <a:ext cx="4828032" cy="6199632"/>
          </a:xfrm>
          <a:prstGeom prst="rect">
            <a:avLst/>
          </a:prstGeom>
          <a:solidFill>
            <a:srgbClr val="FFFFFF">
              <a:alpha val="7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114300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1792" y="121615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261872" y="1143000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261872" y="1508760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Enters the space, follows procedures, wears PPE, communicates, and exits when ordered or when an alarm activates.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94360" y="2807208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1792" y="288036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261872" y="2807208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261872" y="3172968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Remains outside, tracks entrants, monitors conditions, controls access, and summons rescue if needed.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94360" y="4471416"/>
            <a:ext cx="457200" cy="45720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4544568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261872" y="4471416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ENTRY SUPERVISOR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261872" y="4837176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Verifies controls and testing, authorizes entry, and cancels the permit when conditions change.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CONFINED SPACE HAZARDS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pic>
        <p:nvPicPr>
          <p:cNvPr id="6" name="Image 0" descr="/mnt/data/a_gritty_industrial_outdoor_scene_at_a_petrochemic_batch_7.png">    </p:cNvPr>
          <p:cNvPicPr>
            <a:picLocks noChangeAspect="1"/>
          </p:cNvPicPr>
          <p:nvPr/>
        </p:nvPicPr>
        <p:blipFill>
          <a:blip r:embed="rId1"/>
          <a:srcRect l="24350" r="24350" t="0" b="0"/>
          <a:stretch/>
        </p:blipFill>
        <p:spPr>
          <a:xfrm>
            <a:off x="6537960" y="658368"/>
            <a:ext cx="56509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37960" y="658368"/>
            <a:ext cx="5650992" cy="6199632"/>
          </a:xfrm>
          <a:prstGeom prst="rect">
            <a:avLst/>
          </a:prstGeom>
          <a:solidFill>
            <a:srgbClr val="FFFFFF">
              <a:alpha val="5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1051560"/>
            <a:ext cx="713232" cy="621792"/>
          </a:xfrm>
          <a:prstGeom prst="triangl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49808" y="1207008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!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481328" y="1005840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ATMOSPHERIC HAZARDS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81328" y="1325880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 deficiency or enrichment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Flammable atmosphere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Toxic gases such as H₂S or CO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94360" y="2734056"/>
            <a:ext cx="713232" cy="621792"/>
          </a:xfrm>
          <a:prstGeom prst="triangl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49808" y="2889504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▲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481328" y="2688336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HAZARDS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81328" y="3008376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Engulfment and poor visibility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Heat stress and slippery surfaces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Poor lighting and excessive noise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4360" y="4416552"/>
            <a:ext cx="713232" cy="621792"/>
          </a:xfrm>
          <a:prstGeom prst="triangle">
            <a:avLst/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" y="4572000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⚙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481328" y="4370832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MECHANICAL / ELECTRICAL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81328" y="4690872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Moving equipment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Electrical shock</a:t>
            </a:r>
            <a:endParaRPr lang="en-US" sz="1150" dirty="0"/>
          </a:p>
          <a:p>
            <a:pPr marL="177800" indent="-1778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Pressurized lines and energy sources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94360" y="5998464"/>
            <a:ext cx="5440680" cy="365760"/>
          </a:xfrm>
          <a:prstGeom prst="roundRect">
            <a:avLst>
              <a:gd name="adj" fmla="val 15000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58952" y="6080760"/>
            <a:ext cx="512064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CONDITIONS CHANGE: STOP WORK • EXIT • RE-EVALUATE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4-GAS METER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pic>
        <p:nvPicPr>
          <p:cNvPr id="6" name="Image 0" descr="/mnt/data/a_realistic_close_up_industrial_scene_in_the_fore_batch_5.png">    </p:cNvPr>
          <p:cNvPicPr>
            <a:picLocks noChangeAspect="1"/>
          </p:cNvPicPr>
          <p:nvPr/>
        </p:nvPicPr>
        <p:blipFill>
          <a:blip r:embed="rId1"/>
          <a:srcRect l="23313" r="23313" t="0" b="0"/>
          <a:stretch/>
        </p:blipFill>
        <p:spPr>
          <a:xfrm>
            <a:off x="6309360" y="658368"/>
            <a:ext cx="58795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309360" y="658368"/>
            <a:ext cx="5879592" cy="6199632"/>
          </a:xfrm>
          <a:prstGeom prst="rect">
            <a:avLst/>
          </a:prstGeom>
          <a:solidFill>
            <a:srgbClr val="FFFFFF">
              <a:alpha val="7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0352" y="987552"/>
            <a:ext cx="548640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4-gas meter detects four potentially dangerous atmospheric conditions: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21792" y="1600200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9224" y="167335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O₂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234440" y="1600200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234440" y="1865376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19.5%–23.5% safe range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21792" y="2368296"/>
            <a:ext cx="457200" cy="457200"/>
          </a:xfrm>
          <a:prstGeom prst="ellipse">
            <a:avLst/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9224" y="2441448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LEL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234440" y="2368296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Combustible gas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234440" y="2633472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Below 10% LEL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21792" y="3136392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" y="320954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234440" y="3136392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Carbon monoxide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234440" y="3401568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site action levels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21792" y="3904488"/>
            <a:ext cx="457200" cy="457200"/>
          </a:xfrm>
          <a:prstGeom prst="ellipse">
            <a:avLst/>
          </a:prstGeom>
          <a:solidFill>
            <a:srgbClr val="563D7C"/>
          </a:solidFill>
          <a:ln w="12700">
            <a:solidFill>
              <a:srgbClr val="563D7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49224" y="397764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1234440" y="3904488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Hydrogen sulfide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234440" y="4169664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site action levels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02920" y="5074920"/>
            <a:ext cx="2606040" cy="749808"/>
          </a:xfrm>
          <a:prstGeom prst="roundRect">
            <a:avLst>
              <a:gd name="adj" fmla="val 7317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58368" y="5212080"/>
            <a:ext cx="228600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BUMP TEST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each use</a:t>
            </a:r>
            <a:endParaRPr lang="en-US" sz="1200" dirty="0"/>
          </a:p>
        </p:txBody>
      </p:sp>
      <p:sp>
        <p:nvSpPr>
          <p:cNvPr id="27" name="Shape 24"/>
          <p:cNvSpPr/>
          <p:nvPr/>
        </p:nvSpPr>
        <p:spPr>
          <a:xfrm>
            <a:off x="3310128" y="5074920"/>
            <a:ext cx="2606040" cy="749808"/>
          </a:xfrm>
          <a:prstGeom prst="roundRect">
            <a:avLst>
              <a:gd name="adj" fmla="val 7317"/>
            </a:avLst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456432" y="5212080"/>
            <a:ext cx="2313432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CALIBRATE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 manufacturer and company policy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CONTINUOUS ATMOSPHERIC MONITORING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500" dirty="0"/>
          </a:p>
        </p:txBody>
      </p:sp>
      <p:pic>
        <p:nvPicPr>
          <p:cNvPr id="6" name="Image 0" descr="/mnt/data/a_realistic_industrial_safety_scene_shot_at_close_batch_4.png">    </p:cNvPr>
          <p:cNvPicPr>
            <a:picLocks noChangeAspect="1"/>
          </p:cNvPicPr>
          <p:nvPr/>
        </p:nvPicPr>
        <p:blipFill>
          <a:blip r:embed="rId1"/>
          <a:srcRect l="26426" r="26426" t="0" b="0"/>
          <a:stretch/>
        </p:blipFill>
        <p:spPr>
          <a:xfrm>
            <a:off x="6995160" y="658368"/>
            <a:ext cx="51937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995160" y="658368"/>
            <a:ext cx="5193792" cy="6199632"/>
          </a:xfrm>
          <a:prstGeom prst="rect">
            <a:avLst/>
          </a:prstGeom>
          <a:solidFill>
            <a:srgbClr val="FFFFFF">
              <a:alpha val="6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1024128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1792" y="109728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234440" y="102412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ENTRY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234440" y="1371600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from the top, middle, and bottom of the space.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94360" y="2121408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1792" y="219456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1234440" y="212140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234440" y="2468880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Continuously monitor while entrants are inside.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94360" y="3218688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329184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234440" y="321868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ALARM RESPONSE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234440" y="3566160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any alarm sounds, evacuate immediately and investigate.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594360" y="4315968"/>
            <a:ext cx="457200" cy="457200"/>
          </a:xfrm>
          <a:prstGeom prst="ellipse">
            <a:avLst/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21792" y="438912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1234440" y="431596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LIMITS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234440" y="4663440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O₂: 19.5%–23.5%   LEL: &lt;10%   CO/H₂S: site action levels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640080" y="5623560"/>
            <a:ext cx="5760720" cy="475488"/>
          </a:xfrm>
          <a:prstGeom prst="roundRect">
            <a:avLst>
              <a:gd name="adj" fmla="val 11538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22960" y="5742432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TEST IS NEVER ENOUGH — CONDITIONS CAN CHANGE QUICKLY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HYDROGEN SULFIDE (H₂S) SAFETY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500" dirty="0"/>
          </a:p>
        </p:txBody>
      </p:sp>
      <p:pic>
        <p:nvPicPr>
          <p:cNvPr id="6" name="Image 0" descr="/mnt/data/a_realistic_industrial_safety_scene_outdoors_at_an_batch_6.png">    </p:cNvPr>
          <p:cNvPicPr>
            <a:picLocks noChangeAspect="1"/>
          </p:cNvPicPr>
          <p:nvPr/>
        </p:nvPicPr>
        <p:blipFill>
          <a:blip r:embed="rId1"/>
          <a:srcRect l="25803" r="25803" t="0" b="0"/>
          <a:stretch/>
        </p:blipFill>
        <p:spPr>
          <a:xfrm>
            <a:off x="6858000" y="658368"/>
            <a:ext cx="53309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0" y="658368"/>
            <a:ext cx="5330952" cy="6199632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1078992"/>
            <a:ext cx="457200" cy="457200"/>
          </a:xfrm>
          <a:prstGeom prst="ellipse">
            <a:avLst/>
          </a:prstGeom>
          <a:solidFill>
            <a:srgbClr val="563D7C"/>
          </a:solidFill>
          <a:ln w="12700">
            <a:solidFill>
              <a:srgbClr val="563D7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1792" y="115214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234440" y="1078992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563D7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PROPERTIES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234440" y="1426464"/>
            <a:ext cx="51663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Colorless, toxic, heavier than air, and flammable. Odor is not reliable.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94360" y="2496312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1792" y="256946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1234440" y="2496312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EXPOSURE SYMPTOMS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234440" y="2843784"/>
            <a:ext cx="51663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exposure: irritation, headache, nausea. High exposure: collapse or respiratory failure.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94360" y="3913632"/>
            <a:ext cx="457200" cy="457200"/>
          </a:xfrm>
          <a:prstGeom prst="ellipse">
            <a:avLst/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398678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234440" y="3913632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YOURSELF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234440" y="4261104"/>
            <a:ext cx="51663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Rely on monitors, follow respiratory-protection rules, evacuate immediately if alarms activate.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685800" y="5760720"/>
            <a:ext cx="5486400" cy="420624"/>
          </a:xfrm>
          <a:prstGeom prst="roundRect">
            <a:avLst>
              <a:gd name="adj" fmla="val 13043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41248" y="5870448"/>
            <a:ext cx="5193792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RELY ON SMELL — USE MONITORING AND THE SITE EMERGENCY PLAN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EMERGENCY RESPONSE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500" dirty="0"/>
          </a:p>
        </p:txBody>
      </p:sp>
      <p:pic>
        <p:nvPicPr>
          <p:cNvPr id="6" name="Image 0" descr="/mnt/data/a_realistic_outdoor_industrial_safety_rescue_scene_batch_8.png">    </p:cNvPr>
          <p:cNvPicPr>
            <a:picLocks noChangeAspect="1"/>
          </p:cNvPicPr>
          <p:nvPr/>
        </p:nvPicPr>
        <p:blipFill>
          <a:blip r:embed="rId1"/>
          <a:srcRect l="26633" r="26633" t="0" b="0"/>
          <a:stretch/>
        </p:blipFill>
        <p:spPr>
          <a:xfrm>
            <a:off x="7040880" y="658368"/>
            <a:ext cx="514807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040880" y="658368"/>
            <a:ext cx="5148072" cy="6199632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1051560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1179576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325880" y="105156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325880" y="1380744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immediately if conditions become unsafe.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94360" y="2167128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" y="2295144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325880" y="216712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IMMEDIATELY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25880" y="2496312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Evacuate and warn others.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594360" y="3282696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8368" y="3410712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25880" y="3282696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NON-ENTRY RESCUE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325880" y="3611880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enter unless trained and equipped.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94360" y="4398264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58368" y="4526280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325880" y="4398264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the supervisor and emergency response.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 DECISION POINT: SHOULD YOU ENTER?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500" dirty="0"/>
          </a:p>
        </p:txBody>
      </p:sp>
      <p:pic>
        <p:nvPicPr>
          <p:cNvPr id="6" name="Image 0" descr="/mnt/data/a_realistic_high_resolution_industrial_oil_refine_batch_1.png">    </p:cNvPr>
          <p:cNvPicPr>
            <a:picLocks noChangeAspect="1"/>
          </p:cNvPicPr>
          <p:nvPr/>
        </p:nvPicPr>
        <p:blipFill>
          <a:blip r:embed="rId1"/>
          <a:srcRect l="27878" r="27878" t="0" b="0"/>
          <a:stretch/>
        </p:blipFill>
        <p:spPr>
          <a:xfrm>
            <a:off x="7315200" y="658368"/>
            <a:ext cx="48737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658368"/>
            <a:ext cx="4873752" cy="6199632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94360" y="960120"/>
            <a:ext cx="5989320" cy="804672"/>
          </a:xfrm>
          <a:prstGeom prst="roundRect">
            <a:avLst>
              <a:gd name="adj" fmla="val 6818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1133856"/>
            <a:ext cx="13258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920240" y="1042416"/>
            <a:ext cx="434340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entry permit is complete, but the 4-gas monitor has not been bump tested today.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85800" y="2057400"/>
            <a:ext cx="49377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crew do?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13232" y="2542032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8952" y="2615184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234440" y="2569464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because the permit is signed.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713232" y="3108960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8952" y="3182112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234440" y="3136392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and test the meter after entry.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713232" y="3675888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58952" y="3749040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234440" y="3703320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Delay entry until the monitor is verified operational.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713232" y="4242816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8952" y="4315968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234440" y="4270248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Borrow any available monitor without checking it.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685800" y="5559552"/>
            <a:ext cx="5943600" cy="530352"/>
          </a:xfrm>
          <a:prstGeom prst="roundRect">
            <a:avLst>
              <a:gd name="adj" fmla="val 10345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68680" y="5715000"/>
            <a:ext cx="557784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point: Stop Work Authority applies before entry begins.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Confined Space Operations Training – Complete Corrected Deck</dc:title>
  <dc:subject>Confined Space Operations Training</dc:subject>
  <dc:creator>Amanda Smith</dc:creator>
  <cp:lastModifiedBy>Amanda Smith</cp:lastModifiedBy>
  <cp:revision>1</cp:revision>
  <dcterms:created xsi:type="dcterms:W3CDTF">2026-08-01T19:22:58Z</dcterms:created>
  <dcterms:modified xsi:type="dcterms:W3CDTF">2026-08-01T19:22:58Z</dcterms:modified>
</cp:coreProperties>
</file>