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enedict" charset="0"/>
      <p:regular r:id="rId13"/>
    </p:embeddedFont>
    <p:embeddedFont>
      <p:font typeface="TAN Mon Cheri" panose="020B0604020202020204" charset="0"/>
      <p:regular r:id="rId14"/>
    </p:embeddedFont>
    <p:embeddedFont>
      <p:font typeface="TT Corals" panose="020B0604020202020204" charset="0"/>
      <p:regular r:id="rId15"/>
    </p:embeddedFont>
    <p:embeddedFont>
      <p:font typeface="TT Corals Italics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1620"/>
    <a:srgbClr val="79151F"/>
    <a:srgbClr val="831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114604-13D3-4C36-BDCD-62FAAB26EA8C}" v="1" dt="2026-05-27T13:52:31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2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Amanda" userId="fb0c4bd6-9ff1-4cee-a22a-f967220eacf9" providerId="ADAL" clId="{24374915-5D04-4903-AADC-A528420DD4D1}"/>
    <pc:docChg chg="undo custSel modSld">
      <pc:chgData name="Smith, Amanda" userId="fb0c4bd6-9ff1-4cee-a22a-f967220eacf9" providerId="ADAL" clId="{24374915-5D04-4903-AADC-A528420DD4D1}" dt="2026-05-27T14:12:44.940" v="236" actId="255"/>
      <pc:docMkLst>
        <pc:docMk/>
      </pc:docMkLst>
      <pc:sldChg chg="modSp mod">
        <pc:chgData name="Smith, Amanda" userId="fb0c4bd6-9ff1-4cee-a22a-f967220eacf9" providerId="ADAL" clId="{24374915-5D04-4903-AADC-A528420DD4D1}" dt="2026-05-27T14:02:12.509" v="46" actId="207"/>
        <pc:sldMkLst>
          <pc:docMk/>
          <pc:sldMk cId="0" sldId="258"/>
        </pc:sldMkLst>
        <pc:spChg chg="mod">
          <ac:chgData name="Smith, Amanda" userId="fb0c4bd6-9ff1-4cee-a22a-f967220eacf9" providerId="ADAL" clId="{24374915-5D04-4903-AADC-A528420DD4D1}" dt="2026-05-27T14:02:12.509" v="46" actId="207"/>
          <ac:spMkLst>
            <pc:docMk/>
            <pc:sldMk cId="0" sldId="258"/>
            <ac:spMk id="6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3:53:53.631" v="7" actId="1076"/>
          <ac:spMkLst>
            <pc:docMk/>
            <pc:sldMk cId="0" sldId="258"/>
            <ac:spMk id="15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3:54:18.128" v="10" actId="1076"/>
          <ac:spMkLst>
            <pc:docMk/>
            <pc:sldMk cId="0" sldId="258"/>
            <ac:spMk id="17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3:58:21.476" v="27" actId="1076"/>
          <ac:spMkLst>
            <pc:docMk/>
            <pc:sldMk cId="0" sldId="258"/>
            <ac:spMk id="19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3:58:40.692" v="30" actId="1076"/>
          <ac:spMkLst>
            <pc:docMk/>
            <pc:sldMk cId="0" sldId="258"/>
            <ac:spMk id="21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3:58:26.178" v="28" actId="1076"/>
          <ac:spMkLst>
            <pc:docMk/>
            <pc:sldMk cId="0" sldId="258"/>
            <ac:spMk id="23" creationId="{00000000-0000-0000-0000-000000000000}"/>
          </ac:spMkLst>
        </pc:spChg>
        <pc:grpChg chg="mod">
          <ac:chgData name="Smith, Amanda" userId="fb0c4bd6-9ff1-4cee-a22a-f967220eacf9" providerId="ADAL" clId="{24374915-5D04-4903-AADC-A528420DD4D1}" dt="2026-05-27T13:59:53.596" v="39" actId="14100"/>
          <ac:grpSpMkLst>
            <pc:docMk/>
            <pc:sldMk cId="0" sldId="258"/>
            <ac:grpSpMk id="5" creationId="{00000000-0000-0000-0000-000000000000}"/>
          </ac:grpSpMkLst>
        </pc:grpChg>
        <pc:grpChg chg="mod">
          <ac:chgData name="Smith, Amanda" userId="fb0c4bd6-9ff1-4cee-a22a-f967220eacf9" providerId="ADAL" clId="{24374915-5D04-4903-AADC-A528420DD4D1}" dt="2026-05-27T14:01:22.341" v="43" actId="14100"/>
          <ac:grpSpMkLst>
            <pc:docMk/>
            <pc:sldMk cId="0" sldId="258"/>
            <ac:grpSpMk id="8" creationId="{00000000-0000-0000-0000-000000000000}"/>
          </ac:grpSpMkLst>
        </pc:grpChg>
        <pc:grpChg chg="mod">
          <ac:chgData name="Smith, Amanda" userId="fb0c4bd6-9ff1-4cee-a22a-f967220eacf9" providerId="ADAL" clId="{24374915-5D04-4903-AADC-A528420DD4D1}" dt="2026-05-27T14:01:32.261" v="45" actId="14100"/>
          <ac:grpSpMkLst>
            <pc:docMk/>
            <pc:sldMk cId="0" sldId="258"/>
            <ac:grpSpMk id="11" creationId="{00000000-0000-0000-0000-000000000000}"/>
          </ac:grpSpMkLst>
        </pc:grpChg>
        <pc:grpChg chg="mod">
          <ac:chgData name="Smith, Amanda" userId="fb0c4bd6-9ff1-4cee-a22a-f967220eacf9" providerId="ADAL" clId="{24374915-5D04-4903-AADC-A528420DD4D1}" dt="2026-05-27T14:01:26.990" v="44" actId="14100"/>
          <ac:grpSpMkLst>
            <pc:docMk/>
            <pc:sldMk cId="0" sldId="258"/>
            <ac:grpSpMk id="14" creationId="{00000000-0000-0000-0000-000000000000}"/>
          </ac:grpSpMkLst>
        </pc:grpChg>
      </pc:sldChg>
      <pc:sldChg chg="modSp mod">
        <pc:chgData name="Smith, Amanda" userId="fb0c4bd6-9ff1-4cee-a22a-f967220eacf9" providerId="ADAL" clId="{24374915-5D04-4903-AADC-A528420DD4D1}" dt="2026-05-27T14:09:29.018" v="65" actId="1076"/>
        <pc:sldMkLst>
          <pc:docMk/>
          <pc:sldMk cId="0" sldId="262"/>
        </pc:sldMkLst>
        <pc:spChg chg="mod">
          <ac:chgData name="Smith, Amanda" userId="fb0c4bd6-9ff1-4cee-a22a-f967220eacf9" providerId="ADAL" clId="{24374915-5D04-4903-AADC-A528420DD4D1}" dt="2026-05-27T14:09:29.018" v="65" actId="1076"/>
          <ac:spMkLst>
            <pc:docMk/>
            <pc:sldMk cId="0" sldId="262"/>
            <ac:spMk id="4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4:08:26.051" v="57" actId="1076"/>
          <ac:spMkLst>
            <pc:docMk/>
            <pc:sldMk cId="0" sldId="262"/>
            <ac:spMk id="7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4:08:31.434" v="58" actId="1076"/>
          <ac:spMkLst>
            <pc:docMk/>
            <pc:sldMk cId="0" sldId="262"/>
            <ac:spMk id="9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4:08:37.517" v="59" actId="107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Smith, Amanda" userId="fb0c4bd6-9ff1-4cee-a22a-f967220eacf9" providerId="ADAL" clId="{24374915-5D04-4903-AADC-A528420DD4D1}" dt="2026-05-27T14:08:20.025" v="56" actId="1076"/>
          <ac:spMkLst>
            <pc:docMk/>
            <pc:sldMk cId="0" sldId="262"/>
            <ac:spMk id="14" creationId="{00000000-0000-0000-0000-000000000000}"/>
          </ac:spMkLst>
        </pc:spChg>
        <pc:grpChg chg="mod">
          <ac:chgData name="Smith, Amanda" userId="fb0c4bd6-9ff1-4cee-a22a-f967220eacf9" providerId="ADAL" clId="{24374915-5D04-4903-AADC-A528420DD4D1}" dt="2026-05-27T14:09:18.006" v="63" actId="14100"/>
          <ac:grpSpMkLst>
            <pc:docMk/>
            <pc:sldMk cId="0" sldId="262"/>
            <ac:grpSpMk id="3" creationId="{00000000-0000-0000-0000-000000000000}"/>
          </ac:grpSpMkLst>
        </pc:grpChg>
      </pc:sldChg>
      <pc:sldChg chg="modSp mod">
        <pc:chgData name="Smith, Amanda" userId="fb0c4bd6-9ff1-4cee-a22a-f967220eacf9" providerId="ADAL" clId="{24374915-5D04-4903-AADC-A528420DD4D1}" dt="2026-05-27T14:11:14.955" v="234" actId="207"/>
        <pc:sldMkLst>
          <pc:docMk/>
          <pc:sldMk cId="0" sldId="264"/>
        </pc:sldMkLst>
        <pc:spChg chg="mod">
          <ac:chgData name="Smith, Amanda" userId="fb0c4bd6-9ff1-4cee-a22a-f967220eacf9" providerId="ADAL" clId="{24374915-5D04-4903-AADC-A528420DD4D1}" dt="2026-05-27T14:11:14.955" v="234" actId="207"/>
          <ac:spMkLst>
            <pc:docMk/>
            <pc:sldMk cId="0" sldId="264"/>
            <ac:spMk id="2" creationId="{00000000-0000-0000-0000-000000000000}"/>
          </ac:spMkLst>
        </pc:spChg>
      </pc:sldChg>
      <pc:sldChg chg="modSp mod">
        <pc:chgData name="Smith, Amanda" userId="fb0c4bd6-9ff1-4cee-a22a-f967220eacf9" providerId="ADAL" clId="{24374915-5D04-4903-AADC-A528420DD4D1}" dt="2026-05-27T14:12:44.940" v="236" actId="255"/>
        <pc:sldMkLst>
          <pc:docMk/>
          <pc:sldMk cId="0" sldId="265"/>
        </pc:sldMkLst>
        <pc:spChg chg="mod">
          <ac:chgData name="Smith, Amanda" userId="fb0c4bd6-9ff1-4cee-a22a-f967220eacf9" providerId="ADAL" clId="{24374915-5D04-4903-AADC-A528420DD4D1}" dt="2026-05-27T14:12:44.940" v="236" actId="255"/>
          <ac:spMkLst>
            <pc:docMk/>
            <pc:sldMk cId="0" sldId="265"/>
            <ac:spMk id="9" creationId="{A54EF213-049A-E5F8-0843-16F954CFCB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6D680-C4C3-45F3-8BE0-356420403689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29EC7-0394-4F75-9E7E-4E34F471C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29EC7-0394-4F75-9E7E-4E34F471C0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3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29EC7-0394-4F75-9E7E-4E34F471C0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7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130be0b8-5c00-4788-a111-2caacfaabec1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emp-sdjeshbyadtcdnxgrzct.webadorsite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5926196"/>
            <a:ext cx="11967979" cy="465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7"/>
              </a:lnSpc>
            </a:pPr>
            <a:r>
              <a:rPr lang="en-US" sz="3399" spc="67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ELEVATING CUSTOMER SERVICE TRAINING </a:t>
            </a:r>
          </a:p>
        </p:txBody>
      </p:sp>
      <p:sp>
        <p:nvSpPr>
          <p:cNvPr id="4" name="AutoShape 4"/>
          <p:cNvSpPr/>
          <p:nvPr/>
        </p:nvSpPr>
        <p:spPr>
          <a:xfrm>
            <a:off x="10767060" y="6786045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09195"/>
            <a:ext cx="13563291" cy="3324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64"/>
              </a:lnSpc>
            </a:pPr>
            <a:r>
              <a:rPr lang="en-US" sz="12116" spc="363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LUXURY EXPERIENCE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80694"/>
            <a:ext cx="5368982" cy="443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3"/>
              </a:lnSpc>
            </a:pPr>
            <a:r>
              <a:rPr lang="en-US" sz="3199" i="1" spc="319">
                <a:solidFill>
                  <a:srgbClr val="FFFFFF"/>
                </a:solidFill>
                <a:latin typeface="TT Corals Italics"/>
                <a:ea typeface="TT Corals Italics"/>
                <a:cs typeface="TT Corals Italics"/>
                <a:sym typeface="TT Corals Italics"/>
              </a:rPr>
              <a:t>Rue Gilt Groupe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3166" b="-831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8007424" y="6187958"/>
            <a:ext cx="925187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244011" y="5424069"/>
            <a:ext cx="7660754" cy="1027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7"/>
              </a:lnSpc>
            </a:pPr>
            <a:r>
              <a:rPr lang="en-US" sz="7399" spc="1479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THANK YOU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093282" y="9152671"/>
            <a:ext cx="5546765" cy="583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3"/>
              </a:lnSpc>
              <a:spcBef>
                <a:spcPct val="0"/>
              </a:spcBef>
            </a:pPr>
            <a:r>
              <a:rPr lang="en-US" sz="4199" spc="419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Amanda Smith, MSEd.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EF213-049A-E5F8-0843-16F954CFCB5D}"/>
              </a:ext>
            </a:extLst>
          </p:cNvPr>
          <p:cNvSpPr txBox="1"/>
          <p:nvPr/>
        </p:nvSpPr>
        <p:spPr>
          <a:xfrm>
            <a:off x="15773400" y="81915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80162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About</a:t>
            </a:r>
            <a:r>
              <a:rPr lang="en-US" sz="2800" dirty="0">
                <a:solidFill>
                  <a:srgbClr val="80162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Me</a:t>
            </a:r>
            <a:endParaRPr lang="en-US" sz="2800" dirty="0">
              <a:solidFill>
                <a:srgbClr val="80162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723900"/>
            <a:ext cx="10519452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en-US" sz="6399" spc="319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 </a:t>
            </a:r>
            <a:r>
              <a:rPr lang="en-US" sz="4400" spc="319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INTRODUCTION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5051" y="2552700"/>
            <a:ext cx="8354525" cy="5937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8"/>
              </a:lnSpc>
              <a:spcBef>
                <a:spcPct val="0"/>
              </a:spcBef>
            </a:pPr>
            <a:r>
              <a:rPr lang="en-US" sz="3699" spc="36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The Luxury Experience Journey is a strategic initiative designed to bridge the gap between technical proficiency and emotional mastery.</a:t>
            </a:r>
          </a:p>
          <a:p>
            <a:pPr algn="l">
              <a:lnSpc>
                <a:spcPts val="3958"/>
              </a:lnSpc>
              <a:spcBef>
                <a:spcPct val="0"/>
              </a:spcBef>
            </a:pPr>
            <a:endParaRPr lang="en-US" sz="3699" spc="369" dirty="0">
              <a:solidFill>
                <a:srgbClr val="FFFFFF"/>
              </a:solidFill>
              <a:latin typeface="TT Corals"/>
              <a:ea typeface="TT Corals"/>
              <a:cs typeface="TT Corals"/>
              <a:sym typeface="TT Corals"/>
            </a:endParaRPr>
          </a:p>
          <a:p>
            <a:pPr algn="l">
              <a:lnSpc>
                <a:spcPts val="3958"/>
              </a:lnSpc>
              <a:spcBef>
                <a:spcPct val="0"/>
              </a:spcBef>
            </a:pPr>
            <a:r>
              <a:rPr lang="en-US" sz="3699" spc="36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By redefining our approach to training, we ensure that every interaction reflects the heritage, exclusivity, and personalized attention synonymous with our brand's global prestige.</a:t>
            </a:r>
          </a:p>
          <a:p>
            <a:pPr algn="l">
              <a:lnSpc>
                <a:spcPts val="3851"/>
              </a:lnSpc>
              <a:spcBef>
                <a:spcPct val="0"/>
              </a:spcBef>
            </a:pPr>
            <a:endParaRPr lang="en-US" sz="3699" spc="369" dirty="0">
              <a:solidFill>
                <a:srgbClr val="FFFFFF"/>
              </a:solidFill>
              <a:latin typeface="TT Corals"/>
              <a:ea typeface="TT Corals"/>
              <a:cs typeface="TT Corals"/>
              <a:sym typeface="TT Coral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E15C20-5637-D295-7426-DF78C98433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624" y="78016"/>
            <a:ext cx="8051615" cy="101785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3400" y="4197287"/>
            <a:ext cx="17602200" cy="2943225"/>
            <a:chOff x="0" y="0"/>
            <a:chExt cx="4618503" cy="7751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18503" cy="775170"/>
            </a:xfrm>
            <a:custGeom>
              <a:avLst/>
              <a:gdLst/>
              <a:ahLst/>
              <a:cxnLst/>
              <a:rect l="l" t="t" r="r" b="b"/>
              <a:pathLst>
                <a:path w="4618503" h="775170">
                  <a:moveTo>
                    <a:pt x="0" y="0"/>
                  </a:moveTo>
                  <a:lnTo>
                    <a:pt x="4618503" y="0"/>
                  </a:lnTo>
                  <a:lnTo>
                    <a:pt x="4618503" y="775170"/>
                  </a:lnTo>
                  <a:lnTo>
                    <a:pt x="0" y="775170"/>
                  </a:lnTo>
                  <a:close/>
                </a:path>
              </a:pathLst>
            </a:custGeom>
            <a:solidFill>
              <a:srgbClr val="801620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4618503" cy="7465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3238500"/>
            <a:ext cx="4516829" cy="4572000"/>
            <a:chOff x="0" y="0"/>
            <a:chExt cx="1189618" cy="10333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89618" cy="1033329"/>
            </a:xfrm>
            <a:custGeom>
              <a:avLst/>
              <a:gdLst/>
              <a:ahLst/>
              <a:cxnLst/>
              <a:rect l="l" t="t" r="r" b="b"/>
              <a:pathLst>
                <a:path w="1189618" h="1033329">
                  <a:moveTo>
                    <a:pt x="0" y="0"/>
                  </a:moveTo>
                  <a:lnTo>
                    <a:pt x="1189618" y="0"/>
                  </a:lnTo>
                  <a:lnTo>
                    <a:pt x="1189618" y="1033329"/>
                  </a:lnTo>
                  <a:lnTo>
                    <a:pt x="0" y="1033329"/>
                  </a:lnTo>
                  <a:close/>
                </a:path>
              </a:pathLst>
            </a:custGeom>
            <a:solidFill>
              <a:srgbClr val="513F3D">
                <a:alpha val="61961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189618" cy="10047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954000" y="3238500"/>
            <a:ext cx="4516829" cy="4560810"/>
            <a:chOff x="0" y="0"/>
            <a:chExt cx="1189618" cy="103332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89618" cy="1033329"/>
            </a:xfrm>
            <a:custGeom>
              <a:avLst/>
              <a:gdLst/>
              <a:ahLst/>
              <a:cxnLst/>
              <a:rect l="l" t="t" r="r" b="b"/>
              <a:pathLst>
                <a:path w="1189618" h="1033329">
                  <a:moveTo>
                    <a:pt x="0" y="0"/>
                  </a:moveTo>
                  <a:lnTo>
                    <a:pt x="1189618" y="0"/>
                  </a:lnTo>
                  <a:lnTo>
                    <a:pt x="1189618" y="1033329"/>
                  </a:lnTo>
                  <a:lnTo>
                    <a:pt x="0" y="1033329"/>
                  </a:lnTo>
                  <a:close/>
                </a:path>
              </a:pathLst>
            </a:custGeom>
            <a:solidFill>
              <a:srgbClr val="513F3D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1189618" cy="10047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62615" y="3238500"/>
            <a:ext cx="5581472" cy="4572000"/>
            <a:chOff x="0" y="2529"/>
            <a:chExt cx="1470018" cy="1033329"/>
          </a:xfrm>
        </p:grpSpPr>
        <p:sp>
          <p:nvSpPr>
            <p:cNvPr id="15" name="Freeform 15"/>
            <p:cNvSpPr/>
            <p:nvPr/>
          </p:nvSpPr>
          <p:spPr>
            <a:xfrm>
              <a:off x="280400" y="2529"/>
              <a:ext cx="1189618" cy="1033329"/>
            </a:xfrm>
            <a:custGeom>
              <a:avLst/>
              <a:gdLst/>
              <a:ahLst/>
              <a:cxnLst/>
              <a:rect l="l" t="t" r="r" b="b"/>
              <a:pathLst>
                <a:path w="1189618" h="1033329">
                  <a:moveTo>
                    <a:pt x="0" y="0"/>
                  </a:moveTo>
                  <a:lnTo>
                    <a:pt x="1189618" y="0"/>
                  </a:lnTo>
                  <a:lnTo>
                    <a:pt x="1189618" y="1033329"/>
                  </a:lnTo>
                  <a:lnTo>
                    <a:pt x="0" y="1033329"/>
                  </a:lnTo>
                  <a:close/>
                </a:path>
              </a:pathLst>
            </a:custGeom>
            <a:solidFill>
              <a:srgbClr val="513F3D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189618" cy="10047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549750" y="4734925"/>
            <a:ext cx="3730185" cy="1916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40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Simulation and gamification in a safe, controlled space practicing empathy and problem solving.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990600"/>
            <a:ext cx="14766616" cy="758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94"/>
              </a:lnSpc>
            </a:pPr>
            <a:r>
              <a:rPr lang="en-US" sz="4400" spc="238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PROGRAM CORE OBJECTIVES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68110" y="3581430"/>
            <a:ext cx="5152832" cy="355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500" b="1" spc="125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ELITE</a:t>
            </a:r>
            <a:r>
              <a:rPr lang="en-US" sz="2500" b="1" i="1" spc="125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 </a:t>
            </a:r>
            <a:r>
              <a:rPr lang="en-US" sz="2500" b="1" spc="125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ONBOARDING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8110" y="4791170"/>
            <a:ext cx="3763689" cy="186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9"/>
              </a:lnSpc>
            </a:pPr>
            <a:r>
              <a:rPr lang="en-US" sz="240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Immersing new talent into the brand’s DNA from Day 1 to ensure cultural alignment and service consistency.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563600" y="3550677"/>
            <a:ext cx="4985368" cy="338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8"/>
              </a:lnSpc>
            </a:pPr>
            <a:r>
              <a:rPr lang="en-US" sz="2400" b="1" spc="12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SCALABLE MASTERY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563600" y="4734925"/>
            <a:ext cx="3717370" cy="186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</a:pPr>
            <a:r>
              <a:rPr lang="en-US" sz="240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A modular system designed to grow with the agent, moving from basics to high-net-worth relationship management.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549750" y="3581430"/>
            <a:ext cx="6181541" cy="338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8"/>
              </a:lnSpc>
            </a:pPr>
            <a:r>
              <a:rPr lang="en-US" sz="2400" b="1" spc="12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REAL WORLD SCENARIOS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50545" y="4110213"/>
            <a:ext cx="12101783" cy="5370768"/>
            <a:chOff x="0" y="0"/>
            <a:chExt cx="3187301" cy="14145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87301" cy="1414523"/>
            </a:xfrm>
            <a:custGeom>
              <a:avLst/>
              <a:gdLst/>
              <a:ahLst/>
              <a:cxnLst/>
              <a:rect l="l" t="t" r="r" b="b"/>
              <a:pathLst>
                <a:path w="3187301" h="1414523">
                  <a:moveTo>
                    <a:pt x="0" y="0"/>
                  </a:moveTo>
                  <a:lnTo>
                    <a:pt x="3187301" y="0"/>
                  </a:lnTo>
                  <a:lnTo>
                    <a:pt x="3187301" y="1414523"/>
                  </a:lnTo>
                  <a:lnTo>
                    <a:pt x="0" y="1414523"/>
                  </a:lnTo>
                  <a:close/>
                </a:path>
              </a:pathLst>
            </a:custGeom>
            <a:solidFill>
              <a:srgbClr val="891824">
                <a:alpha val="86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3187301" cy="13859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486400" y="3619500"/>
            <a:ext cx="12447140" cy="5622911"/>
          </a:xfrm>
          <a:custGeom>
            <a:avLst/>
            <a:gdLst/>
            <a:ahLst/>
            <a:cxnLst/>
            <a:rect l="l" t="t" r="r" b="b"/>
            <a:pathLst>
              <a:path w="12447140" h="5622911">
                <a:moveTo>
                  <a:pt x="0" y="0"/>
                </a:moveTo>
                <a:lnTo>
                  <a:pt x="12447140" y="0"/>
                </a:lnTo>
                <a:lnTo>
                  <a:pt x="12447140" y="5622911"/>
                </a:lnTo>
                <a:lnTo>
                  <a:pt x="0" y="56229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60" b="-3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197930" y="5119197"/>
            <a:ext cx="3952616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The Hub providing 24/7 access to resources and tools.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0600" y="642697"/>
            <a:ext cx="15132388" cy="89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89"/>
              </a:lnSpc>
            </a:pPr>
            <a:r>
              <a:rPr lang="en-US" sz="4400" spc="349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CENTRALIZED LEARNING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8E77F-BBE6-46AB-D387-6C328DDC967D}"/>
              </a:ext>
            </a:extLst>
          </p:cNvPr>
          <p:cNvSpPr txBox="1"/>
          <p:nvPr/>
        </p:nvSpPr>
        <p:spPr>
          <a:xfrm>
            <a:off x="1197930" y="72611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OnboardingDemo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66582" y="2828216"/>
            <a:ext cx="4712896" cy="3875575"/>
            <a:chOff x="0" y="0"/>
            <a:chExt cx="1241257" cy="10207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257" cy="1020727"/>
            </a:xfrm>
            <a:custGeom>
              <a:avLst/>
              <a:gdLst/>
              <a:ahLst/>
              <a:cxnLst/>
              <a:rect l="l" t="t" r="r" b="b"/>
              <a:pathLst>
                <a:path w="1241257" h="1020727">
                  <a:moveTo>
                    <a:pt x="0" y="0"/>
                  </a:moveTo>
                  <a:lnTo>
                    <a:pt x="1241257" y="0"/>
                  </a:lnTo>
                  <a:lnTo>
                    <a:pt x="1241257" y="1020727"/>
                  </a:lnTo>
                  <a:lnTo>
                    <a:pt x="0" y="1020727"/>
                  </a:lnTo>
                  <a:close/>
                </a:path>
              </a:pathLst>
            </a:custGeom>
            <a:solidFill>
              <a:srgbClr val="891824">
                <a:alpha val="7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241257" cy="9921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66582" y="2991601"/>
            <a:ext cx="4712896" cy="3548805"/>
            <a:chOff x="0" y="0"/>
            <a:chExt cx="592073" cy="4458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073" cy="445831"/>
            </a:xfrm>
            <a:custGeom>
              <a:avLst/>
              <a:gdLst/>
              <a:ahLst/>
              <a:cxnLst/>
              <a:rect l="l" t="t" r="r" b="b"/>
              <a:pathLst>
                <a:path w="592073" h="445831">
                  <a:moveTo>
                    <a:pt x="0" y="0"/>
                  </a:moveTo>
                  <a:lnTo>
                    <a:pt x="592073" y="0"/>
                  </a:lnTo>
                  <a:lnTo>
                    <a:pt x="592073" y="445831"/>
                  </a:lnTo>
                  <a:lnTo>
                    <a:pt x="0" y="445831"/>
                  </a:lnTo>
                  <a:close/>
                </a:path>
              </a:pathLst>
            </a:custGeom>
            <a:blipFill>
              <a:blip r:embed="rId2"/>
              <a:stretch>
                <a:fillRect l="-16437" t="-1452" r="-8033" b="-86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701549" y="3470152"/>
            <a:ext cx="7919869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49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“</a:t>
            </a:r>
            <a:r>
              <a:rPr lang="en-US" sz="5400" dirty="0">
                <a:solidFill>
                  <a:srgbClr val="FFFFFF"/>
                </a:solidFill>
                <a:latin typeface="Benedict" charset="0"/>
                <a:ea typeface="TT Corals"/>
                <a:cs typeface="TT Corals"/>
                <a:sym typeface="TT Corals"/>
              </a:rPr>
              <a:t>Mentorship is the cornerstone of passing the legacy of luxury from one generation of service to the next</a:t>
            </a:r>
            <a:r>
              <a:rPr lang="en-US" sz="549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6800" y="490909"/>
            <a:ext cx="8902029" cy="89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89"/>
              </a:lnSpc>
            </a:pPr>
            <a:r>
              <a:rPr lang="en-US" sz="4000" spc="349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MENTORSHIP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43200" y="8097925"/>
            <a:ext cx="13977828" cy="994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8"/>
              </a:lnSpc>
              <a:spcBef>
                <a:spcPct val="0"/>
              </a:spcBef>
            </a:pPr>
            <a:r>
              <a:rPr lang="en-US" sz="3699" spc="36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Pairing rising stars with veteran ambassadors to foster a culture of coaching, refinement and shared wisdom.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06593F7-1A40-925B-C437-D22C3705F4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7082" y="-10026"/>
            <a:ext cx="6851731" cy="1028499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6381662" y="6476677"/>
            <a:ext cx="370786" cy="370786"/>
            <a:chOff x="0" y="0"/>
            <a:chExt cx="812800" cy="812800"/>
          </a:xfrm>
        </p:grpSpPr>
        <p:sp>
          <p:nvSpPr>
            <p:cNvPr id="12" name="TextBox 12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72988" y="8628314"/>
            <a:ext cx="370786" cy="37078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78231" y="3279311"/>
            <a:ext cx="10219819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59"/>
              </a:lnSpc>
            </a:pPr>
            <a:r>
              <a:rPr lang="en-US" sz="3799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360 Feedback loop ensures data-driven refinements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80410" y="732599"/>
            <a:ext cx="14671664" cy="67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36"/>
              </a:lnSpc>
            </a:pPr>
            <a:r>
              <a:rPr lang="en-US" sz="4000" spc="240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FEEDBACK  ECOSYSTEM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1673250" y="9218347"/>
            <a:ext cx="8401635" cy="672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Week 1</a:t>
            </a:r>
          </a:p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 Baseline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07749" y="7726169"/>
            <a:ext cx="8401635" cy="672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Week 3 </a:t>
            </a:r>
          </a:p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 Interaction Analysis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48327" y="5447874"/>
            <a:ext cx="11348755" cy="3513452"/>
            <a:chOff x="41909" y="422827"/>
            <a:chExt cx="18066770" cy="4684603"/>
          </a:xfrm>
        </p:grpSpPr>
        <p:sp>
          <p:nvSpPr>
            <p:cNvPr id="6" name="Freeform 6"/>
            <p:cNvSpPr/>
            <p:nvPr/>
          </p:nvSpPr>
          <p:spPr>
            <a:xfrm>
              <a:off x="41909" y="422827"/>
              <a:ext cx="18066770" cy="4684603"/>
            </a:xfrm>
            <a:custGeom>
              <a:avLst/>
              <a:gdLst/>
              <a:ahLst/>
              <a:cxnLst/>
              <a:rect l="l" t="t" r="r" b="b"/>
              <a:pathLst>
                <a:path w="19393063" h="4546778">
                  <a:moveTo>
                    <a:pt x="25400" y="4465446"/>
                  </a:moveTo>
                  <a:cubicBezTo>
                    <a:pt x="2076450" y="4460366"/>
                    <a:pt x="2082800" y="4448936"/>
                    <a:pt x="2120900" y="4445126"/>
                  </a:cubicBezTo>
                  <a:cubicBezTo>
                    <a:pt x="2172970" y="4438776"/>
                    <a:pt x="2235200" y="4451476"/>
                    <a:pt x="2303780" y="4440046"/>
                  </a:cubicBezTo>
                  <a:cubicBezTo>
                    <a:pt x="2396490" y="4426076"/>
                    <a:pt x="2540000" y="4357496"/>
                    <a:pt x="2622550" y="4344796"/>
                  </a:cubicBezTo>
                  <a:cubicBezTo>
                    <a:pt x="2673350" y="4335906"/>
                    <a:pt x="2705100" y="4349876"/>
                    <a:pt x="2747010" y="4339716"/>
                  </a:cubicBezTo>
                  <a:cubicBezTo>
                    <a:pt x="2797810" y="4328286"/>
                    <a:pt x="2839720" y="4283836"/>
                    <a:pt x="2904490" y="4268596"/>
                  </a:cubicBezTo>
                  <a:cubicBezTo>
                    <a:pt x="2993390" y="4249546"/>
                    <a:pt x="3153410" y="4280026"/>
                    <a:pt x="3241040" y="4260976"/>
                  </a:cubicBezTo>
                  <a:cubicBezTo>
                    <a:pt x="3300730" y="4249546"/>
                    <a:pt x="3342640" y="4213986"/>
                    <a:pt x="3384550" y="4202556"/>
                  </a:cubicBezTo>
                  <a:cubicBezTo>
                    <a:pt x="3415030" y="4193666"/>
                    <a:pt x="3437890" y="4198746"/>
                    <a:pt x="3467100" y="4188586"/>
                  </a:cubicBezTo>
                  <a:cubicBezTo>
                    <a:pt x="3507740" y="4173346"/>
                    <a:pt x="3572510" y="4130166"/>
                    <a:pt x="3600450" y="4106036"/>
                  </a:cubicBezTo>
                  <a:cubicBezTo>
                    <a:pt x="3614420" y="4093336"/>
                    <a:pt x="3615690" y="4081906"/>
                    <a:pt x="3629660" y="4070476"/>
                  </a:cubicBezTo>
                  <a:cubicBezTo>
                    <a:pt x="3649980" y="4052696"/>
                    <a:pt x="3690620" y="4037456"/>
                    <a:pt x="3717290" y="4015866"/>
                  </a:cubicBezTo>
                  <a:cubicBezTo>
                    <a:pt x="3743960" y="3991736"/>
                    <a:pt x="3763010" y="3953636"/>
                    <a:pt x="3789680" y="3932046"/>
                  </a:cubicBezTo>
                  <a:cubicBezTo>
                    <a:pt x="3815080" y="3911726"/>
                    <a:pt x="3841750" y="3911726"/>
                    <a:pt x="3870960" y="3888866"/>
                  </a:cubicBezTo>
                  <a:cubicBezTo>
                    <a:pt x="3917950" y="3853306"/>
                    <a:pt x="3963670" y="3769486"/>
                    <a:pt x="4027170" y="3713606"/>
                  </a:cubicBezTo>
                  <a:cubicBezTo>
                    <a:pt x="4104640" y="3647566"/>
                    <a:pt x="4225290" y="3573906"/>
                    <a:pt x="4310380" y="3525646"/>
                  </a:cubicBezTo>
                  <a:cubicBezTo>
                    <a:pt x="4373880" y="3488816"/>
                    <a:pt x="4433570" y="3473576"/>
                    <a:pt x="4485640" y="3440556"/>
                  </a:cubicBezTo>
                  <a:cubicBezTo>
                    <a:pt x="4532630" y="3411346"/>
                    <a:pt x="4561840" y="3366896"/>
                    <a:pt x="4607560" y="3341496"/>
                  </a:cubicBezTo>
                  <a:cubicBezTo>
                    <a:pt x="4657090" y="3313556"/>
                    <a:pt x="4718050" y="3298316"/>
                    <a:pt x="4776470" y="3285616"/>
                  </a:cubicBezTo>
                  <a:cubicBezTo>
                    <a:pt x="4834890" y="3274186"/>
                    <a:pt x="4888230" y="3283076"/>
                    <a:pt x="4956810" y="3269106"/>
                  </a:cubicBezTo>
                  <a:cubicBezTo>
                    <a:pt x="5049520" y="3251326"/>
                    <a:pt x="5167630" y="3189096"/>
                    <a:pt x="5278120" y="3171316"/>
                  </a:cubicBezTo>
                  <a:cubicBezTo>
                    <a:pt x="5391150" y="3153536"/>
                    <a:pt x="5556250" y="3178936"/>
                    <a:pt x="5628640" y="3164966"/>
                  </a:cubicBezTo>
                  <a:cubicBezTo>
                    <a:pt x="5661660" y="3157346"/>
                    <a:pt x="5666740" y="3144646"/>
                    <a:pt x="5699760" y="3137026"/>
                  </a:cubicBezTo>
                  <a:cubicBezTo>
                    <a:pt x="5764530" y="3120516"/>
                    <a:pt x="5900420" y="3120516"/>
                    <a:pt x="6003290" y="3100196"/>
                  </a:cubicBezTo>
                  <a:cubicBezTo>
                    <a:pt x="6111240" y="3079876"/>
                    <a:pt x="6206490" y="3057016"/>
                    <a:pt x="6332220" y="3012566"/>
                  </a:cubicBezTo>
                  <a:cubicBezTo>
                    <a:pt x="6512560" y="2950336"/>
                    <a:pt x="6831330" y="2806826"/>
                    <a:pt x="6974840" y="2731896"/>
                  </a:cubicBezTo>
                  <a:cubicBezTo>
                    <a:pt x="7051040" y="2691256"/>
                    <a:pt x="7082790" y="2659506"/>
                    <a:pt x="7145020" y="2626486"/>
                  </a:cubicBezTo>
                  <a:cubicBezTo>
                    <a:pt x="7214870" y="2590926"/>
                    <a:pt x="7311390" y="2564256"/>
                    <a:pt x="7376160" y="2526156"/>
                  </a:cubicBezTo>
                  <a:cubicBezTo>
                    <a:pt x="7428230" y="2494406"/>
                    <a:pt x="7463790" y="2451226"/>
                    <a:pt x="7508240" y="2424556"/>
                  </a:cubicBezTo>
                  <a:cubicBezTo>
                    <a:pt x="7546340" y="2400426"/>
                    <a:pt x="7578090" y="2385186"/>
                    <a:pt x="7623810" y="2368676"/>
                  </a:cubicBezTo>
                  <a:cubicBezTo>
                    <a:pt x="7687310" y="2347086"/>
                    <a:pt x="7782560" y="2343276"/>
                    <a:pt x="7854950" y="2315336"/>
                  </a:cubicBezTo>
                  <a:cubicBezTo>
                    <a:pt x="7928610" y="2286126"/>
                    <a:pt x="7966710" y="2239136"/>
                    <a:pt x="8061960" y="2194686"/>
                  </a:cubicBezTo>
                  <a:cubicBezTo>
                    <a:pt x="8253730" y="2107056"/>
                    <a:pt x="8713470" y="1969896"/>
                    <a:pt x="8958580" y="1879726"/>
                  </a:cubicBezTo>
                  <a:cubicBezTo>
                    <a:pt x="9128760" y="1816226"/>
                    <a:pt x="9220200" y="1780666"/>
                    <a:pt x="9391650" y="1709546"/>
                  </a:cubicBezTo>
                  <a:cubicBezTo>
                    <a:pt x="9645650" y="1605406"/>
                    <a:pt x="10022840" y="1423796"/>
                    <a:pt x="10328910" y="1304416"/>
                  </a:cubicBezTo>
                  <a:cubicBezTo>
                    <a:pt x="10615930" y="1191386"/>
                    <a:pt x="10905490" y="1092326"/>
                    <a:pt x="11176000" y="1004696"/>
                  </a:cubicBezTo>
                  <a:cubicBezTo>
                    <a:pt x="11421110" y="925956"/>
                    <a:pt x="11664950" y="877696"/>
                    <a:pt x="11882120" y="798956"/>
                  </a:cubicBezTo>
                  <a:cubicBezTo>
                    <a:pt x="12075160" y="729106"/>
                    <a:pt x="12265660" y="642746"/>
                    <a:pt x="12420600" y="566546"/>
                  </a:cubicBezTo>
                  <a:cubicBezTo>
                    <a:pt x="12545060" y="505586"/>
                    <a:pt x="12642850" y="434466"/>
                    <a:pt x="12745720" y="383666"/>
                  </a:cubicBezTo>
                  <a:cubicBezTo>
                    <a:pt x="12832080" y="340486"/>
                    <a:pt x="12910820" y="304926"/>
                    <a:pt x="12992100" y="276986"/>
                  </a:cubicBezTo>
                  <a:cubicBezTo>
                    <a:pt x="13064489" y="251586"/>
                    <a:pt x="13112750" y="233806"/>
                    <a:pt x="13206730" y="217296"/>
                  </a:cubicBezTo>
                  <a:cubicBezTo>
                    <a:pt x="13378180" y="188086"/>
                    <a:pt x="13768070" y="166496"/>
                    <a:pt x="13938250" y="157606"/>
                  </a:cubicBezTo>
                  <a:cubicBezTo>
                    <a:pt x="14028420" y="153796"/>
                    <a:pt x="14069061" y="160146"/>
                    <a:pt x="14146530" y="153796"/>
                  </a:cubicBezTo>
                  <a:cubicBezTo>
                    <a:pt x="14249400" y="146176"/>
                    <a:pt x="14391639" y="115696"/>
                    <a:pt x="14500861" y="108076"/>
                  </a:cubicBezTo>
                  <a:cubicBezTo>
                    <a:pt x="14597380" y="100456"/>
                    <a:pt x="14677389" y="109346"/>
                    <a:pt x="14770100" y="102996"/>
                  </a:cubicBezTo>
                  <a:cubicBezTo>
                    <a:pt x="14870430" y="94106"/>
                    <a:pt x="14974570" y="66166"/>
                    <a:pt x="15082520" y="57276"/>
                  </a:cubicBezTo>
                  <a:cubicBezTo>
                    <a:pt x="15194280" y="48386"/>
                    <a:pt x="15327630" y="57276"/>
                    <a:pt x="15430500" y="50926"/>
                  </a:cubicBezTo>
                  <a:cubicBezTo>
                    <a:pt x="15510511" y="45846"/>
                    <a:pt x="15529561" y="34416"/>
                    <a:pt x="15646400" y="28066"/>
                  </a:cubicBezTo>
                  <a:cubicBezTo>
                    <a:pt x="16129000" y="1396"/>
                    <a:pt x="19194780" y="-17654"/>
                    <a:pt x="19367500" y="25526"/>
                  </a:cubicBezTo>
                  <a:cubicBezTo>
                    <a:pt x="19381470" y="29336"/>
                    <a:pt x="19385280" y="30606"/>
                    <a:pt x="19389089" y="36956"/>
                  </a:cubicBezTo>
                  <a:cubicBezTo>
                    <a:pt x="19392900" y="42036"/>
                    <a:pt x="19394170" y="53466"/>
                    <a:pt x="19391630" y="59816"/>
                  </a:cubicBezTo>
                  <a:cubicBezTo>
                    <a:pt x="19389089" y="66166"/>
                    <a:pt x="19380200" y="73786"/>
                    <a:pt x="19373850" y="75056"/>
                  </a:cubicBezTo>
                  <a:cubicBezTo>
                    <a:pt x="19366230" y="77596"/>
                    <a:pt x="19356070" y="73786"/>
                    <a:pt x="19350989" y="68706"/>
                  </a:cubicBezTo>
                  <a:cubicBezTo>
                    <a:pt x="19345911" y="64896"/>
                    <a:pt x="19342100" y="53466"/>
                    <a:pt x="19343370" y="47116"/>
                  </a:cubicBezTo>
                  <a:cubicBezTo>
                    <a:pt x="19344639" y="39496"/>
                    <a:pt x="19350989" y="30606"/>
                    <a:pt x="19357339" y="28066"/>
                  </a:cubicBezTo>
                  <a:cubicBezTo>
                    <a:pt x="19363689" y="24256"/>
                    <a:pt x="19375120" y="25526"/>
                    <a:pt x="19381470" y="29336"/>
                  </a:cubicBezTo>
                  <a:cubicBezTo>
                    <a:pt x="19387820" y="33146"/>
                    <a:pt x="19394170" y="42036"/>
                    <a:pt x="19392900" y="49656"/>
                  </a:cubicBezTo>
                  <a:cubicBezTo>
                    <a:pt x="19392900" y="58546"/>
                    <a:pt x="19386550" y="68706"/>
                    <a:pt x="19367500" y="76326"/>
                  </a:cubicBezTo>
                  <a:cubicBezTo>
                    <a:pt x="19178270" y="157606"/>
                    <a:pt x="16131539" y="52196"/>
                    <a:pt x="15648939" y="77596"/>
                  </a:cubicBezTo>
                  <a:cubicBezTo>
                    <a:pt x="15530830" y="85216"/>
                    <a:pt x="15511780" y="96646"/>
                    <a:pt x="15430500" y="101726"/>
                  </a:cubicBezTo>
                  <a:cubicBezTo>
                    <a:pt x="15328900" y="108076"/>
                    <a:pt x="15198089" y="99186"/>
                    <a:pt x="15086330" y="108076"/>
                  </a:cubicBezTo>
                  <a:cubicBezTo>
                    <a:pt x="14978380" y="116966"/>
                    <a:pt x="14878050" y="143636"/>
                    <a:pt x="14770100" y="153796"/>
                  </a:cubicBezTo>
                  <a:cubicBezTo>
                    <a:pt x="14655800" y="162686"/>
                    <a:pt x="14526261" y="155066"/>
                    <a:pt x="14417039" y="165226"/>
                  </a:cubicBezTo>
                  <a:cubicBezTo>
                    <a:pt x="14320520" y="174116"/>
                    <a:pt x="14257020" y="193166"/>
                    <a:pt x="14147800" y="204596"/>
                  </a:cubicBezTo>
                  <a:cubicBezTo>
                    <a:pt x="13982700" y="221106"/>
                    <a:pt x="13707111" y="224916"/>
                    <a:pt x="13519150" y="241426"/>
                  </a:cubicBezTo>
                  <a:cubicBezTo>
                    <a:pt x="13368020" y="254126"/>
                    <a:pt x="13243561" y="254126"/>
                    <a:pt x="13108939" y="289686"/>
                  </a:cubicBezTo>
                  <a:cubicBezTo>
                    <a:pt x="12967970" y="325246"/>
                    <a:pt x="12814300" y="400176"/>
                    <a:pt x="12694920" y="461136"/>
                  </a:cubicBezTo>
                  <a:cubicBezTo>
                    <a:pt x="12598400" y="509396"/>
                    <a:pt x="12543790" y="560196"/>
                    <a:pt x="12440920" y="612266"/>
                  </a:cubicBezTo>
                  <a:cubicBezTo>
                    <a:pt x="12296140" y="687196"/>
                    <a:pt x="12091670" y="777366"/>
                    <a:pt x="11896090" y="847216"/>
                  </a:cubicBezTo>
                  <a:cubicBezTo>
                    <a:pt x="11678920" y="925956"/>
                    <a:pt x="11437620" y="974216"/>
                    <a:pt x="11192510" y="1052956"/>
                  </a:cubicBezTo>
                  <a:cubicBezTo>
                    <a:pt x="10923270" y="1139316"/>
                    <a:pt x="10636250" y="1238376"/>
                    <a:pt x="10349230" y="1350136"/>
                  </a:cubicBezTo>
                  <a:cubicBezTo>
                    <a:pt x="10043160" y="1470786"/>
                    <a:pt x="9664700" y="1652396"/>
                    <a:pt x="9410700" y="1756536"/>
                  </a:cubicBezTo>
                  <a:cubicBezTo>
                    <a:pt x="9237980" y="1827656"/>
                    <a:pt x="9146540" y="1864486"/>
                    <a:pt x="8975090" y="1927986"/>
                  </a:cubicBezTo>
                  <a:cubicBezTo>
                    <a:pt x="8731250" y="2018156"/>
                    <a:pt x="8280400" y="2151506"/>
                    <a:pt x="8087360" y="2239136"/>
                  </a:cubicBezTo>
                  <a:cubicBezTo>
                    <a:pt x="7988300" y="2284856"/>
                    <a:pt x="7951470" y="2330576"/>
                    <a:pt x="7872730" y="2362326"/>
                  </a:cubicBezTo>
                  <a:cubicBezTo>
                    <a:pt x="7785100" y="2399156"/>
                    <a:pt x="7665720" y="2401696"/>
                    <a:pt x="7581900" y="2441066"/>
                  </a:cubicBezTo>
                  <a:cubicBezTo>
                    <a:pt x="7509510" y="2474086"/>
                    <a:pt x="7461250" y="2535046"/>
                    <a:pt x="7393940" y="2573146"/>
                  </a:cubicBezTo>
                  <a:cubicBezTo>
                    <a:pt x="7324090" y="2612516"/>
                    <a:pt x="7237730" y="2635376"/>
                    <a:pt x="7169150" y="2672206"/>
                  </a:cubicBezTo>
                  <a:cubicBezTo>
                    <a:pt x="7105650" y="2703956"/>
                    <a:pt x="7073900" y="2736976"/>
                    <a:pt x="6995160" y="2777616"/>
                  </a:cubicBezTo>
                  <a:cubicBezTo>
                    <a:pt x="6849110" y="2853816"/>
                    <a:pt x="6529070" y="2998596"/>
                    <a:pt x="6346190" y="3062096"/>
                  </a:cubicBezTo>
                  <a:cubicBezTo>
                    <a:pt x="6219190" y="3106546"/>
                    <a:pt x="6121400" y="3129406"/>
                    <a:pt x="6012180" y="3150996"/>
                  </a:cubicBezTo>
                  <a:cubicBezTo>
                    <a:pt x="5911850" y="3170046"/>
                    <a:pt x="5786120" y="3168776"/>
                    <a:pt x="5717540" y="3184016"/>
                  </a:cubicBezTo>
                  <a:cubicBezTo>
                    <a:pt x="5678170" y="3192906"/>
                    <a:pt x="5669280" y="3208146"/>
                    <a:pt x="5629910" y="3214496"/>
                  </a:cubicBezTo>
                  <a:cubicBezTo>
                    <a:pt x="5553710" y="3228466"/>
                    <a:pt x="5402580" y="3203066"/>
                    <a:pt x="5292090" y="3220846"/>
                  </a:cubicBezTo>
                  <a:cubicBezTo>
                    <a:pt x="5179060" y="3237356"/>
                    <a:pt x="5052060" y="3302126"/>
                    <a:pt x="4959350" y="3319906"/>
                  </a:cubicBezTo>
                  <a:cubicBezTo>
                    <a:pt x="4894580" y="3332606"/>
                    <a:pt x="4843780" y="3324986"/>
                    <a:pt x="4790440" y="3335146"/>
                  </a:cubicBezTo>
                  <a:cubicBezTo>
                    <a:pt x="4738370" y="3344036"/>
                    <a:pt x="4687570" y="3355466"/>
                    <a:pt x="4640580" y="3379596"/>
                  </a:cubicBezTo>
                  <a:cubicBezTo>
                    <a:pt x="4592320" y="3404996"/>
                    <a:pt x="4555490" y="3455796"/>
                    <a:pt x="4505960" y="3487546"/>
                  </a:cubicBezTo>
                  <a:cubicBezTo>
                    <a:pt x="4455160" y="3519296"/>
                    <a:pt x="4399280" y="3533266"/>
                    <a:pt x="4337050" y="3568826"/>
                  </a:cubicBezTo>
                  <a:cubicBezTo>
                    <a:pt x="4254500" y="3615816"/>
                    <a:pt x="4138930" y="3685666"/>
                    <a:pt x="4060190" y="3752976"/>
                  </a:cubicBezTo>
                  <a:cubicBezTo>
                    <a:pt x="3992880" y="3810126"/>
                    <a:pt x="3935730" y="3901566"/>
                    <a:pt x="3890010" y="3935856"/>
                  </a:cubicBezTo>
                  <a:cubicBezTo>
                    <a:pt x="3865880" y="3953636"/>
                    <a:pt x="3851910" y="3949826"/>
                    <a:pt x="3826510" y="3967606"/>
                  </a:cubicBezTo>
                  <a:cubicBezTo>
                    <a:pt x="3775710" y="4001896"/>
                    <a:pt x="3689350" y="4102226"/>
                    <a:pt x="3624580" y="4150486"/>
                  </a:cubicBezTo>
                  <a:cubicBezTo>
                    <a:pt x="3573780" y="4187316"/>
                    <a:pt x="3516630" y="4224146"/>
                    <a:pt x="3475990" y="4236846"/>
                  </a:cubicBezTo>
                  <a:cubicBezTo>
                    <a:pt x="3450590" y="4245736"/>
                    <a:pt x="3435350" y="4239386"/>
                    <a:pt x="3409950" y="4245736"/>
                  </a:cubicBezTo>
                  <a:cubicBezTo>
                    <a:pt x="3375660" y="4254626"/>
                    <a:pt x="3324860" y="4285106"/>
                    <a:pt x="3293110" y="4296536"/>
                  </a:cubicBezTo>
                  <a:cubicBezTo>
                    <a:pt x="3272790" y="4304156"/>
                    <a:pt x="3266440" y="4307966"/>
                    <a:pt x="3242310" y="4311776"/>
                  </a:cubicBezTo>
                  <a:cubicBezTo>
                    <a:pt x="3181350" y="4321936"/>
                    <a:pt x="3006090" y="4299076"/>
                    <a:pt x="2918460" y="4318126"/>
                  </a:cubicBezTo>
                  <a:cubicBezTo>
                    <a:pt x="2852420" y="4332096"/>
                    <a:pt x="2809240" y="4374006"/>
                    <a:pt x="2755900" y="4387976"/>
                  </a:cubicBezTo>
                  <a:cubicBezTo>
                    <a:pt x="2705100" y="4400676"/>
                    <a:pt x="2661920" y="4389246"/>
                    <a:pt x="2603500" y="4400676"/>
                  </a:cubicBezTo>
                  <a:cubicBezTo>
                    <a:pt x="2519680" y="4415916"/>
                    <a:pt x="2399030" y="4475606"/>
                    <a:pt x="2305050" y="4490846"/>
                  </a:cubicBezTo>
                  <a:cubicBezTo>
                    <a:pt x="2223770" y="4504816"/>
                    <a:pt x="2119630" y="4490846"/>
                    <a:pt x="2071370" y="4499736"/>
                  </a:cubicBezTo>
                  <a:cubicBezTo>
                    <a:pt x="2048510" y="4504816"/>
                    <a:pt x="2051050" y="4511166"/>
                    <a:pt x="2023110" y="4516246"/>
                  </a:cubicBezTo>
                  <a:cubicBezTo>
                    <a:pt x="1844040" y="4545456"/>
                    <a:pt x="158750" y="4567046"/>
                    <a:pt x="25400" y="4516246"/>
                  </a:cubicBezTo>
                  <a:cubicBezTo>
                    <a:pt x="7620" y="4509896"/>
                    <a:pt x="1270" y="4502276"/>
                    <a:pt x="0" y="4494656"/>
                  </a:cubicBezTo>
                  <a:cubicBezTo>
                    <a:pt x="0" y="4485766"/>
                    <a:pt x="25400" y="4465446"/>
                    <a:pt x="25400" y="4465446"/>
                  </a:cubicBezTo>
                </a:path>
              </a:pathLst>
            </a:custGeom>
            <a:solidFill>
              <a:srgbClr val="89182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476832" y="5996184"/>
            <a:ext cx="4094315" cy="665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Week 6 </a:t>
            </a:r>
          </a:p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Mastery Evaluation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396023" y="5276949"/>
            <a:ext cx="370786" cy="37078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688235" y="5141822"/>
            <a:ext cx="3193831" cy="1"/>
          </a:xfrm>
          <a:prstGeom prst="line">
            <a:avLst/>
          </a:prstGeom>
          <a:ln w="38100" cap="flat">
            <a:solidFill>
              <a:schemeClr val="accent2">
                <a:lumMod val="75000"/>
              </a:schemeClr>
            </a:solidFill>
            <a:prstDash val="solid"/>
            <a:headEnd type="diamond" w="lg" len="lg"/>
            <a:tailEnd type="diamond" w="lg" len="lg"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3268801" y="-16402"/>
            <a:ext cx="5049677" cy="10286999"/>
            <a:chOff x="-37784" y="51861"/>
            <a:chExt cx="495358" cy="1114021"/>
          </a:xfrm>
        </p:grpSpPr>
        <p:sp>
          <p:nvSpPr>
            <p:cNvPr id="4" name="Freeform 4"/>
            <p:cNvSpPr/>
            <p:nvPr/>
          </p:nvSpPr>
          <p:spPr>
            <a:xfrm>
              <a:off x="-37784" y="51861"/>
              <a:ext cx="495358" cy="1114021"/>
            </a:xfrm>
            <a:custGeom>
              <a:avLst/>
              <a:gdLst/>
              <a:ahLst/>
              <a:cxnLst/>
              <a:rect l="l" t="t" r="r" b="b"/>
              <a:pathLst>
                <a:path w="545873" h="1167265">
                  <a:moveTo>
                    <a:pt x="0" y="0"/>
                  </a:moveTo>
                  <a:lnTo>
                    <a:pt x="545873" y="0"/>
                  </a:lnTo>
                  <a:lnTo>
                    <a:pt x="545873" y="1167265"/>
                  </a:lnTo>
                  <a:lnTo>
                    <a:pt x="0" y="1167265"/>
                  </a:lnTo>
                  <a:close/>
                </a:path>
              </a:pathLst>
            </a:custGeom>
            <a:blipFill>
              <a:blip r:embed="rId3"/>
              <a:stretch>
                <a:fillRect l="-21233" r="-212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58937" y="5676900"/>
            <a:ext cx="2836036" cy="1882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</a:pPr>
            <a:r>
              <a:rPr lang="en-US" sz="280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Selection of employees for initial onboarding and brand immersion.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1406" y="647700"/>
            <a:ext cx="15494143" cy="87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89"/>
              </a:lnSpc>
            </a:pPr>
            <a:r>
              <a:rPr lang="en-US" sz="4000" spc="349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STRATEGIC ROADMAP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48822" y="3742104"/>
            <a:ext cx="3018078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000" b="1" spc="15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PHASE 1</a:t>
            </a:r>
          </a:p>
          <a:p>
            <a:pPr algn="l"/>
            <a:endParaRPr lang="en-US" sz="3000" b="1" spc="150" dirty="0">
              <a:solidFill>
                <a:srgbClr val="FFFFFF"/>
              </a:solidFill>
              <a:latin typeface="TT Corals" panose="020B0604020202020204" charset="0"/>
              <a:ea typeface="TAN Mon Cheri"/>
              <a:cs typeface="TAN Mon Cheri"/>
              <a:sym typeface="TAN Mon Cheri"/>
            </a:endParaRPr>
          </a:p>
          <a:p>
            <a:pPr algn="l"/>
            <a:r>
              <a:rPr lang="en-US" sz="3000" b="1" spc="15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LAUNCH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33872" y="5641144"/>
            <a:ext cx="3038819" cy="2831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19"/>
              </a:lnSpc>
            </a:pPr>
            <a:r>
              <a:rPr lang="en-US" sz="280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6 - Week training cycle featuring self-directed micro and eLearning, weekly coaching, 24/7 resources.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28120" y="3766166"/>
            <a:ext cx="6365853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3000" b="1" spc="15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PHASE 2</a:t>
            </a:r>
          </a:p>
          <a:p>
            <a:pPr algn="l">
              <a:lnSpc>
                <a:spcPts val="3210"/>
              </a:lnSpc>
            </a:pPr>
            <a:endParaRPr lang="en-US" sz="3000" b="1" spc="150" dirty="0">
              <a:solidFill>
                <a:srgbClr val="FFFFFF"/>
              </a:solidFill>
              <a:latin typeface="TT Corals" panose="020B0604020202020204" charset="0"/>
              <a:ea typeface="TAN Mon Cheri"/>
              <a:cs typeface="TAN Mon Cheri"/>
              <a:sym typeface="TAN Mon Cheri"/>
            </a:endParaRPr>
          </a:p>
          <a:p>
            <a:pPr algn="l">
              <a:lnSpc>
                <a:spcPts val="3210"/>
              </a:lnSpc>
            </a:pPr>
            <a:r>
              <a:rPr lang="en-US" sz="3000" b="1" spc="15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EXECUTION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438175" y="3814944"/>
            <a:ext cx="6365853" cy="1239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3000" b="1" spc="15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PHASE 3 </a:t>
            </a:r>
          </a:p>
          <a:p>
            <a:pPr algn="l">
              <a:lnSpc>
                <a:spcPts val="3210"/>
              </a:lnSpc>
            </a:pPr>
            <a:endParaRPr lang="en-US" sz="3000" b="1" spc="150" dirty="0">
              <a:solidFill>
                <a:srgbClr val="FFFFFF"/>
              </a:solidFill>
              <a:latin typeface="TT Corals" panose="020B0604020202020204" charset="0"/>
              <a:ea typeface="TAN Mon Cheri"/>
              <a:cs typeface="TAN Mon Cheri"/>
              <a:sym typeface="TAN Mon Cheri"/>
            </a:endParaRPr>
          </a:p>
          <a:p>
            <a:pPr algn="l">
              <a:lnSpc>
                <a:spcPts val="3210"/>
              </a:lnSpc>
            </a:pPr>
            <a:r>
              <a:rPr lang="en-US" sz="3000" b="1" spc="150" dirty="0">
                <a:solidFill>
                  <a:srgbClr val="FFFFFF"/>
                </a:solidFill>
                <a:latin typeface="TT Corals" panose="020B0604020202020204" charset="0"/>
                <a:ea typeface="TAN Mon Cheri"/>
                <a:cs typeface="TAN Mon Cheri"/>
                <a:sym typeface="TAN Mon Cheri"/>
              </a:rPr>
              <a:t>SCALING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043399" y="5641144"/>
            <a:ext cx="2796744" cy="2357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19"/>
              </a:lnSpc>
            </a:pPr>
            <a:r>
              <a:rPr lang="en-US" sz="280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Outcome analysis and feedback integration for company-wide implementation.</a:t>
            </a:r>
          </a:p>
        </p:txBody>
      </p:sp>
      <p:sp>
        <p:nvSpPr>
          <p:cNvPr id="15" name="AutoShape 15"/>
          <p:cNvSpPr/>
          <p:nvPr/>
        </p:nvSpPr>
        <p:spPr>
          <a:xfrm>
            <a:off x="697482" y="5197748"/>
            <a:ext cx="3558945" cy="0"/>
          </a:xfrm>
          <a:prstGeom prst="line">
            <a:avLst/>
          </a:prstGeom>
          <a:ln w="38100" cap="flat">
            <a:solidFill>
              <a:schemeClr val="accent2">
                <a:lumMod val="75000"/>
              </a:schemeClr>
            </a:solidFill>
            <a:prstDash val="solid"/>
            <a:headEnd type="diamond" w="lg" len="lg"/>
            <a:tailEnd type="diamond" w="lg" len="lg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AutoShape 16"/>
          <p:cNvSpPr/>
          <p:nvPr/>
        </p:nvSpPr>
        <p:spPr>
          <a:xfrm flipV="1">
            <a:off x="5181600" y="5162271"/>
            <a:ext cx="3336878" cy="1"/>
          </a:xfrm>
          <a:prstGeom prst="line">
            <a:avLst/>
          </a:prstGeom>
          <a:ln w="38100" cap="flat">
            <a:solidFill>
              <a:schemeClr val="accent2">
                <a:lumMod val="75000"/>
              </a:schemeClr>
            </a:solidFill>
            <a:prstDash val="solid"/>
            <a:headEnd type="diamond" w="lg" len="lg"/>
            <a:tailEnd type="diamond" w="lg" len="lg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85962" y="1406744"/>
            <a:ext cx="9535018" cy="7812515"/>
            <a:chOff x="0" y="0"/>
            <a:chExt cx="545873" cy="4458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5873" cy="445831"/>
            </a:xfrm>
            <a:custGeom>
              <a:avLst/>
              <a:gdLst/>
              <a:ahLst/>
              <a:cxnLst/>
              <a:rect l="l" t="t" r="r" b="b"/>
              <a:pathLst>
                <a:path w="545873" h="445831">
                  <a:moveTo>
                    <a:pt x="0" y="0"/>
                  </a:moveTo>
                  <a:lnTo>
                    <a:pt x="545873" y="0"/>
                  </a:lnTo>
                  <a:lnTo>
                    <a:pt x="545873" y="445831"/>
                  </a:lnTo>
                  <a:lnTo>
                    <a:pt x="0" y="445831"/>
                  </a:lnTo>
                  <a:close/>
                </a:path>
              </a:pathLst>
            </a:custGeom>
            <a:blipFill>
              <a:blip r:embed="rId2"/>
              <a:stretch>
                <a:fillRect t="-41887" b="-4188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344886" cy="10287000"/>
            <a:chOff x="0" y="0"/>
            <a:chExt cx="9083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834" cy="2709333"/>
            </a:xfrm>
            <a:custGeom>
              <a:avLst/>
              <a:gdLst/>
              <a:ahLst/>
              <a:cxnLst/>
              <a:rect l="l" t="t" r="r" b="b"/>
              <a:pathLst>
                <a:path w="90834" h="2709333">
                  <a:moveTo>
                    <a:pt x="0" y="0"/>
                  </a:moveTo>
                  <a:lnTo>
                    <a:pt x="90834" y="0"/>
                  </a:lnTo>
                  <a:lnTo>
                    <a:pt x="90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90834" cy="2680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105774" y="7044102"/>
            <a:ext cx="12959789" cy="574135"/>
            <a:chOff x="0" y="0"/>
            <a:chExt cx="3413278" cy="1512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13278" cy="151213"/>
            </a:xfrm>
            <a:custGeom>
              <a:avLst/>
              <a:gdLst/>
              <a:ahLst/>
              <a:cxnLst/>
              <a:rect l="l" t="t" r="r" b="b"/>
              <a:pathLst>
                <a:path w="3413278" h="151213">
                  <a:moveTo>
                    <a:pt x="0" y="0"/>
                  </a:moveTo>
                  <a:lnTo>
                    <a:pt x="3413278" y="0"/>
                  </a:lnTo>
                  <a:lnTo>
                    <a:pt x="3413278" y="151213"/>
                  </a:lnTo>
                  <a:lnTo>
                    <a:pt x="0" y="15121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3413278" cy="122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53602" y="-121282"/>
            <a:ext cx="15506700" cy="14330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71"/>
              </a:lnSpc>
            </a:pPr>
            <a:endParaRPr dirty="0"/>
          </a:p>
          <a:p>
            <a:pPr algn="l">
              <a:lnSpc>
                <a:spcPts val="5671"/>
              </a:lnSpc>
            </a:pPr>
            <a:r>
              <a:rPr lang="en-US" sz="4000" spc="265" dirty="0">
                <a:solidFill>
                  <a:srgbClr val="FFFFFF"/>
                </a:solidFill>
                <a:latin typeface="TAN Mon Cheri"/>
                <a:ea typeface="TAN Mon Cheri"/>
                <a:cs typeface="TAN Mon Cheri"/>
                <a:sym typeface="TAN Mon Cheri"/>
              </a:rPr>
              <a:t>SUCCESS TARGETS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4091260" y="4623980"/>
            <a:ext cx="12959789" cy="574135"/>
            <a:chOff x="0" y="0"/>
            <a:chExt cx="3413278" cy="15121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413278" cy="151213"/>
            </a:xfrm>
            <a:custGeom>
              <a:avLst/>
              <a:gdLst/>
              <a:ahLst/>
              <a:cxnLst/>
              <a:rect l="l" t="t" r="r" b="b"/>
              <a:pathLst>
                <a:path w="3413278" h="151213">
                  <a:moveTo>
                    <a:pt x="0" y="0"/>
                  </a:moveTo>
                  <a:lnTo>
                    <a:pt x="3413278" y="0"/>
                  </a:lnTo>
                  <a:lnTo>
                    <a:pt x="3413278" y="151213"/>
                  </a:lnTo>
                  <a:lnTo>
                    <a:pt x="0" y="15121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3413278" cy="122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05774" y="5795082"/>
            <a:ext cx="12959789" cy="574135"/>
            <a:chOff x="0" y="0"/>
            <a:chExt cx="3413278" cy="1512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413278" cy="151213"/>
            </a:xfrm>
            <a:custGeom>
              <a:avLst/>
              <a:gdLst/>
              <a:ahLst/>
              <a:cxnLst/>
              <a:rect l="l" t="t" r="r" b="b"/>
              <a:pathLst>
                <a:path w="3413278" h="151213">
                  <a:moveTo>
                    <a:pt x="0" y="0"/>
                  </a:moveTo>
                  <a:lnTo>
                    <a:pt x="3413278" y="0"/>
                  </a:lnTo>
                  <a:lnTo>
                    <a:pt x="3413278" y="151213"/>
                  </a:lnTo>
                  <a:lnTo>
                    <a:pt x="0" y="151213"/>
                  </a:lnTo>
                  <a:close/>
                </a:path>
              </a:pathLst>
            </a:custGeom>
            <a:solidFill>
              <a:srgbClr val="8918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3413278" cy="122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8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-4273827" y="7149651"/>
            <a:ext cx="12959789" cy="33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Customer Satisfaction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4276335" y="4717058"/>
            <a:ext cx="12959789" cy="33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Onboarding Efficiency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4416993" y="5869782"/>
            <a:ext cx="12959789" cy="33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Employee Retention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44121" y="7163672"/>
            <a:ext cx="12959789" cy="33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+15%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36864" y="5944568"/>
            <a:ext cx="12959789" cy="33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+10%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1177" y="9503865"/>
            <a:ext cx="16883239" cy="464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0"/>
              </a:lnSpc>
              <a:spcBef>
                <a:spcPct val="0"/>
              </a:spcBef>
            </a:pPr>
            <a:r>
              <a:rPr lang="en-US" sz="3299" spc="329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Measurable impact on brand equity through operational excellence.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9CE739-0A65-7595-31D9-588957876263}"/>
              </a:ext>
            </a:extLst>
          </p:cNvPr>
          <p:cNvSpPr txBox="1"/>
          <p:nvPr/>
        </p:nvSpPr>
        <p:spPr>
          <a:xfrm>
            <a:off x="9738969" y="4744236"/>
            <a:ext cx="13555578" cy="431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568"/>
              </a:lnSpc>
              <a:spcBef>
                <a:spcPct val="0"/>
              </a:spcBef>
            </a:pPr>
            <a:r>
              <a:rPr lang="en-US" sz="22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+</a:t>
            </a:r>
            <a:r>
              <a:rPr lang="en-US" sz="2400" spc="240" dirty="0">
                <a:solidFill>
                  <a:srgbClr val="FFFFFF"/>
                </a:solidFill>
                <a:latin typeface="TT Corals"/>
                <a:ea typeface="TT Corals"/>
                <a:cs typeface="TT Corals"/>
                <a:sym typeface="TT Corals"/>
              </a:rPr>
              <a:t>20%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A74632-69BB-78D9-2B02-5494634AC2B7}"/>
              </a:ext>
            </a:extLst>
          </p:cNvPr>
          <p:cNvSpPr txBox="1"/>
          <p:nvPr/>
        </p:nvSpPr>
        <p:spPr>
          <a:xfrm>
            <a:off x="553602" y="5204628"/>
            <a:ext cx="8253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Employees learn quicker, build confidence and make fewer errors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805E83-570A-9452-EC7A-E58CE6864CE2}"/>
              </a:ext>
            </a:extLst>
          </p:cNvPr>
          <p:cNvSpPr txBox="1"/>
          <p:nvPr/>
        </p:nvSpPr>
        <p:spPr>
          <a:xfrm>
            <a:off x="553602" y="7579491"/>
            <a:ext cx="8253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Direct byproduct of better training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F3CF17-1234-149F-B0FD-4AB1F114F337}"/>
              </a:ext>
            </a:extLst>
          </p:cNvPr>
          <p:cNvSpPr txBox="1"/>
          <p:nvPr/>
        </p:nvSpPr>
        <p:spPr>
          <a:xfrm>
            <a:off x="553602" y="6320005"/>
            <a:ext cx="8253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Direct byproduct of onboarding efficiency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90370" y="0"/>
            <a:ext cx="8248888" cy="10287000"/>
          </a:xfrm>
          <a:custGeom>
            <a:avLst/>
            <a:gdLst/>
            <a:ahLst/>
            <a:cxnLst/>
            <a:rect l="l" t="t" r="r" b="b"/>
            <a:pathLst>
              <a:path w="8248888" h="10287000">
                <a:moveTo>
                  <a:pt x="0" y="0"/>
                </a:moveTo>
                <a:lnTo>
                  <a:pt x="8248888" y="0"/>
                </a:lnTo>
                <a:lnTo>
                  <a:pt x="82488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>
              <a:alphaModFix amt="38000"/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368424" y="3865713"/>
            <a:ext cx="15919576" cy="227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1"/>
              </a:lnSpc>
            </a:pPr>
            <a:r>
              <a:rPr lang="en-US" sz="5599" spc="559" dirty="0">
                <a:solidFill>
                  <a:srgbClr val="FFFFFF"/>
                </a:solidFill>
                <a:latin typeface="Benedict"/>
                <a:ea typeface="Benedict"/>
                <a:cs typeface="Benedict"/>
                <a:sym typeface="Benedict"/>
              </a:rPr>
              <a:t>The Luxury Experience is more than training; </a:t>
            </a:r>
          </a:p>
          <a:p>
            <a:pPr algn="l">
              <a:lnSpc>
                <a:spcPts val="5991"/>
              </a:lnSpc>
            </a:pPr>
            <a:endParaRPr lang="en-US" sz="5599" spc="559" dirty="0">
              <a:solidFill>
                <a:srgbClr val="FFFFFF"/>
              </a:solidFill>
              <a:latin typeface="Benedict"/>
              <a:ea typeface="Benedict"/>
              <a:cs typeface="Benedict"/>
              <a:sym typeface="Benedict"/>
            </a:endParaRPr>
          </a:p>
          <a:p>
            <a:pPr algn="l">
              <a:lnSpc>
                <a:spcPts val="5991"/>
              </a:lnSpc>
              <a:spcBef>
                <a:spcPct val="0"/>
              </a:spcBef>
            </a:pPr>
            <a:r>
              <a:rPr lang="en-US" sz="5599" spc="559" dirty="0">
                <a:solidFill>
                  <a:srgbClr val="FFFFFF"/>
                </a:solidFill>
                <a:latin typeface="Benedict"/>
                <a:ea typeface="Benedict"/>
                <a:cs typeface="Benedict"/>
                <a:sym typeface="Benedict"/>
              </a:rPr>
              <a:t>it’s a commitment to excellence and to brand future.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2240</TotalTime>
  <Words>315</Words>
  <Application>Microsoft Office PowerPoint</Application>
  <PresentationFormat>Custom</PresentationFormat>
  <Paragraphs>61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TT Corals</vt:lpstr>
      <vt:lpstr>Aptos</vt:lpstr>
      <vt:lpstr>Arial</vt:lpstr>
      <vt:lpstr>TT Corals Italics</vt:lpstr>
      <vt:lpstr>Calibri</vt:lpstr>
      <vt:lpstr>Benedict</vt:lpstr>
      <vt:lpstr>TAN Mon Cheri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Luxury experience</dc:title>
  <dc:creator>Smith, Amanda</dc:creator>
  <cp:lastModifiedBy>Smith, Amanda</cp:lastModifiedBy>
  <cp:revision>4</cp:revision>
  <dcterms:created xsi:type="dcterms:W3CDTF">2006-08-16T00:00:00Z</dcterms:created>
  <dcterms:modified xsi:type="dcterms:W3CDTF">2026-05-27T14:12:49Z</dcterms:modified>
  <dc:identifier>DAHKpm97wlc</dc:identifier>
</cp:coreProperties>
</file>