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  <p:sldId id="261" r:id="rId7"/>
    <p:sldId id="263" r:id="rId8"/>
    <p:sldId id="264" r:id="rId9"/>
    <p:sldId id="265" r:id="rId10"/>
    <p:sldId id="266" r:id="rId11"/>
    <p:sldId id="270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BA1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893" y="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8045" y="4192525"/>
            <a:ext cx="7772400" cy="859205"/>
          </a:xfrm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9645" y="534223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00B0F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017BA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17BA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017BA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6835" y="3887115"/>
            <a:ext cx="6400800" cy="83545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Nursing Simulation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Education Plan</a:t>
            </a:r>
          </a:p>
        </p:txBody>
      </p:sp>
      <p:pic>
        <p:nvPicPr>
          <p:cNvPr id="5" name="Picture 2" descr="Wytheville Community College">
            <a:extLst>
              <a:ext uri="{FF2B5EF4-FFF2-40B4-BE49-F238E27FC236}">
                <a16:creationId xmlns:a16="http://schemas.microsoft.com/office/drawing/2014/main" id="{6354B886-89CE-4437-B250-0C16B64AB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65" y="6235911"/>
            <a:ext cx="531495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671E88-B6EC-49E9-B00F-E6730D78E7FD}"/>
              </a:ext>
            </a:extLst>
          </p:cNvPr>
          <p:cNvSpPr txBox="1"/>
          <p:nvPr/>
        </p:nvSpPr>
        <p:spPr>
          <a:xfrm>
            <a:off x="3038545" y="6383157"/>
            <a:ext cx="27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 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F9C00-F6CB-4943-8D89-17C238D1F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195" y="222195"/>
            <a:ext cx="6871725" cy="648811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17BA1"/>
                </a:solidFill>
              </a:rPr>
              <a:t>Strategies for Community Outreach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B534D-3AE3-46BA-B6E0-450DCEC07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725" y="1291130"/>
            <a:ext cx="4581150" cy="4525963"/>
          </a:xfrm>
        </p:spPr>
        <p:txBody>
          <a:bodyPr>
            <a:normAutofit/>
          </a:bodyPr>
          <a:lstStyle/>
          <a:p>
            <a:r>
              <a:rPr lang="en-US" sz="1800" dirty="0"/>
              <a:t>Communicate with stakeholders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Seek thought leaders</a:t>
            </a:r>
          </a:p>
          <a:p>
            <a:endParaRPr lang="en-US" sz="1800" dirty="0"/>
          </a:p>
          <a:p>
            <a:r>
              <a:rPr lang="en-US" sz="1800" dirty="0"/>
              <a:t>Showcase program in a career fair or educational seminar</a:t>
            </a:r>
          </a:p>
          <a:p>
            <a:endParaRPr lang="en-US" sz="1800" dirty="0"/>
          </a:p>
          <a:p>
            <a:r>
              <a:rPr lang="en-US" sz="1800" dirty="0"/>
              <a:t>Partner with local agencies</a:t>
            </a:r>
          </a:p>
          <a:p>
            <a:endParaRPr lang="en-US" sz="1800" dirty="0"/>
          </a:p>
          <a:p>
            <a:r>
              <a:rPr lang="en-US" sz="1800" dirty="0"/>
              <a:t>Celebrate successes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99AF3-3C5B-4D76-AA62-CCA46285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16875" y="1291130"/>
            <a:ext cx="3970330" cy="4525963"/>
          </a:xfrm>
        </p:spPr>
        <p:txBody>
          <a:bodyPr>
            <a:normAutofit/>
          </a:bodyPr>
          <a:lstStyle/>
          <a:p>
            <a:r>
              <a:rPr lang="en-US" sz="1800" dirty="0"/>
              <a:t>Send out a program newsletter</a:t>
            </a:r>
          </a:p>
          <a:p>
            <a:endParaRPr lang="en-US" sz="1800" dirty="0"/>
          </a:p>
          <a:p>
            <a:r>
              <a:rPr lang="en-US" sz="1800" dirty="0"/>
              <a:t>Offer a program scholarship or have a contest</a:t>
            </a:r>
          </a:p>
          <a:p>
            <a:endParaRPr lang="en-US" sz="1800" dirty="0"/>
          </a:p>
          <a:p>
            <a:r>
              <a:rPr lang="en-US" sz="1800" dirty="0"/>
              <a:t>Ask for donations for student supplies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Create volunteer opportunities</a:t>
            </a:r>
          </a:p>
          <a:p>
            <a:endParaRPr lang="en-US" sz="1800" dirty="0"/>
          </a:p>
          <a:p>
            <a:r>
              <a:rPr lang="en-US" sz="1800" dirty="0"/>
              <a:t>Visit local high schools to recruit</a:t>
            </a:r>
          </a:p>
        </p:txBody>
      </p:sp>
    </p:spTree>
    <p:extLst>
      <p:ext uri="{BB962C8B-B14F-4D97-AF65-F5344CB8AC3E}">
        <p14:creationId xmlns:p14="http://schemas.microsoft.com/office/powerpoint/2010/main" val="97116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18000"/>
                <a:lumOff val="82000"/>
              </a:schemeClr>
            </a:gs>
            <a:gs pos="74000">
              <a:schemeClr val="bg2">
                <a:lumMod val="90000"/>
              </a:schemeClr>
            </a:gs>
            <a:gs pos="83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815430ED-BF1A-449D-ACD0-2EC60F9531BE}"/>
              </a:ext>
            </a:extLst>
          </p:cNvPr>
          <p:cNvSpPr/>
          <p:nvPr/>
        </p:nvSpPr>
        <p:spPr>
          <a:xfrm rot="10800000">
            <a:off x="1406423" y="1396966"/>
            <a:ext cx="6566313" cy="4610913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95AF50-A369-4964-A4F8-2A8EB36A1FEC}"/>
              </a:ext>
            </a:extLst>
          </p:cNvPr>
          <p:cNvCxnSpPr/>
          <p:nvPr/>
        </p:nvCxnSpPr>
        <p:spPr>
          <a:xfrm>
            <a:off x="2510482" y="2207360"/>
            <a:ext cx="4123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4EE7FA-B50F-4E63-B6AD-340EDA9AD2DD}"/>
              </a:ext>
            </a:extLst>
          </p:cNvPr>
          <p:cNvCxnSpPr>
            <a:cxnSpLocks/>
          </p:cNvCxnSpPr>
          <p:nvPr/>
        </p:nvCxnSpPr>
        <p:spPr>
          <a:xfrm>
            <a:off x="3121300" y="3022756"/>
            <a:ext cx="3054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073D2D-AA6C-4B46-B099-32E577A102F4}"/>
              </a:ext>
            </a:extLst>
          </p:cNvPr>
          <p:cNvCxnSpPr>
            <a:cxnSpLocks/>
          </p:cNvCxnSpPr>
          <p:nvPr/>
        </p:nvCxnSpPr>
        <p:spPr>
          <a:xfrm>
            <a:off x="3816409" y="3946361"/>
            <a:ext cx="1832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EA3F37C-C029-4BF0-86AA-ED2E51F408C1}"/>
              </a:ext>
            </a:extLst>
          </p:cNvPr>
          <p:cNvSpPr txBox="1"/>
          <p:nvPr/>
        </p:nvSpPr>
        <p:spPr>
          <a:xfrm>
            <a:off x="2961327" y="3153880"/>
            <a:ext cx="3526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 Formulate Plan /</a:t>
            </a:r>
          </a:p>
          <a:p>
            <a:pPr algn="ctr"/>
            <a:r>
              <a:rPr lang="en-US" dirty="0"/>
              <a:t>Align Objectives to Mission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F3A9C5-7D20-4EE2-A709-9E4362AD719A}"/>
              </a:ext>
            </a:extLst>
          </p:cNvPr>
          <p:cNvSpPr txBox="1"/>
          <p:nvPr/>
        </p:nvSpPr>
        <p:spPr>
          <a:xfrm>
            <a:off x="3518730" y="2429809"/>
            <a:ext cx="24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Research/Collect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467B2B-5658-4119-A0D7-4CBB99637A73}"/>
              </a:ext>
            </a:extLst>
          </p:cNvPr>
          <p:cNvSpPr txBox="1"/>
          <p:nvPr/>
        </p:nvSpPr>
        <p:spPr>
          <a:xfrm>
            <a:off x="2755205" y="1524256"/>
            <a:ext cx="397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Needs Assessment/Enlist Stakeholders/Form Committee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877DFB-CF6E-4DE7-AC0F-E422C7C936D7}"/>
              </a:ext>
            </a:extLst>
          </p:cNvPr>
          <p:cNvSpPr txBox="1"/>
          <p:nvPr/>
        </p:nvSpPr>
        <p:spPr>
          <a:xfrm>
            <a:off x="3810510" y="4059433"/>
            <a:ext cx="2135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Implementation /</a:t>
            </a:r>
          </a:p>
          <a:p>
            <a:r>
              <a:rPr lang="en-US" dirty="0"/>
              <a:t>Progress Tracking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84AF3A3-5F11-476D-9F27-CD9B3B6BE0B8}"/>
              </a:ext>
            </a:extLst>
          </p:cNvPr>
          <p:cNvCxnSpPr>
            <a:cxnSpLocks/>
          </p:cNvCxnSpPr>
          <p:nvPr/>
        </p:nvCxnSpPr>
        <p:spPr>
          <a:xfrm flipH="1">
            <a:off x="1364892" y="6024985"/>
            <a:ext cx="32071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A99B7A8-7609-461E-9729-C883AF8090F9}"/>
              </a:ext>
            </a:extLst>
          </p:cNvPr>
          <p:cNvCxnSpPr>
            <a:cxnSpLocks/>
          </p:cNvCxnSpPr>
          <p:nvPr/>
        </p:nvCxnSpPr>
        <p:spPr>
          <a:xfrm flipH="1" flipV="1">
            <a:off x="1323964" y="1524256"/>
            <a:ext cx="40929" cy="4483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68A2E14-51A3-4033-9AE3-E050BB2326E0}"/>
              </a:ext>
            </a:extLst>
          </p:cNvPr>
          <p:cNvSpPr txBox="1"/>
          <p:nvPr/>
        </p:nvSpPr>
        <p:spPr>
          <a:xfrm>
            <a:off x="754375" y="3017212"/>
            <a:ext cx="2443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Evaluation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4CB4C7B8-5E88-4303-A4E8-031E560C54A9}"/>
              </a:ext>
            </a:extLst>
          </p:cNvPr>
          <p:cNvSpPr txBox="1">
            <a:spLocks/>
          </p:cNvSpPr>
          <p:nvPr/>
        </p:nvSpPr>
        <p:spPr>
          <a:xfrm>
            <a:off x="601670" y="6949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17BA1"/>
                </a:solidFill>
              </a:rPr>
              <a:t>Program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4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  <p:bldP spid="13" grpId="0"/>
      <p:bldP spid="14" grpId="0"/>
      <p:bldP spid="24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869AB-7023-4DAC-88A6-4C698DD42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195" y="69490"/>
            <a:ext cx="8229600" cy="578018"/>
          </a:xfrm>
        </p:spPr>
        <p:txBody>
          <a:bodyPr>
            <a:normAutofit fontScale="90000"/>
          </a:bodyPr>
          <a:lstStyle/>
          <a:p>
            <a:r>
              <a:rPr lang="en-US" dirty="0"/>
              <a:t> Resources Required for Program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C744-2E98-4679-9A2C-F065E7A3E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5" y="985720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200" dirty="0"/>
              <a:t>Faculty commitment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Adequate supplies and equipment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Sufficient classroom space 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Staff and student orientation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Faculty continuity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Tech support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Budget to support expansion and scope of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0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BFEDED5-2112-450E-A2FD-BFEB6558B64D}"/>
              </a:ext>
            </a:extLst>
          </p:cNvPr>
          <p:cNvSpPr/>
          <p:nvPr/>
        </p:nvSpPr>
        <p:spPr>
          <a:xfrm>
            <a:off x="6099050" y="6024985"/>
            <a:ext cx="23246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  <a:ea typeface="+mj-ea"/>
                <a:cs typeface="+mj-cs"/>
              </a:rPr>
              <a:t>Thank you!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9DC8C9-7E23-4EC1-8890-D09C2184D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30" y="1138425"/>
            <a:ext cx="4733855" cy="272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7000"/>
                <a:lumOff val="23000"/>
                <a:alpha val="0"/>
              </a:schemeClr>
            </a:gs>
            <a:gs pos="74000">
              <a:schemeClr val="bg2">
                <a:lumMod val="90000"/>
              </a:schemeClr>
            </a:gs>
            <a:gs pos="83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A4131-EF51-46D5-A114-395ED7D25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Agenda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AA0C5-DFF6-4050-AB9B-381E0BC36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5115717" cy="4930246"/>
          </a:xfrm>
        </p:spPr>
        <p:txBody>
          <a:bodyPr anchor="ctr">
            <a:normAutofit/>
          </a:bodyPr>
          <a:lstStyle/>
          <a:p>
            <a:r>
              <a:rPr lang="en-US" sz="2100"/>
              <a:t>Vision and </a:t>
            </a:r>
            <a:r>
              <a:rPr lang="en-US" sz="2100" dirty="0"/>
              <a:t>Mission</a:t>
            </a:r>
          </a:p>
          <a:p>
            <a:r>
              <a:rPr lang="en-US" sz="2100" dirty="0"/>
              <a:t>Program Goals</a:t>
            </a:r>
          </a:p>
          <a:p>
            <a:r>
              <a:rPr lang="en-US" sz="2100" dirty="0"/>
              <a:t>Overview of Healthcare Simulation</a:t>
            </a:r>
          </a:p>
          <a:p>
            <a:r>
              <a:rPr lang="en-US" sz="2100" dirty="0"/>
              <a:t>Pedagogy for Simulation</a:t>
            </a:r>
          </a:p>
          <a:p>
            <a:r>
              <a:rPr lang="en-US" sz="2100" dirty="0"/>
              <a:t>Standards of Practice </a:t>
            </a:r>
          </a:p>
          <a:p>
            <a:r>
              <a:rPr lang="en-US" sz="2100" dirty="0"/>
              <a:t>Program Plan</a:t>
            </a:r>
          </a:p>
          <a:p>
            <a:r>
              <a:rPr lang="en-US" sz="2100" dirty="0"/>
              <a:t>Strategies for Community Outreach</a:t>
            </a:r>
          </a:p>
          <a:p>
            <a:r>
              <a:rPr lang="en-US" sz="2100" dirty="0"/>
              <a:t>Resources Required for Program Success</a:t>
            </a:r>
          </a:p>
        </p:txBody>
      </p:sp>
    </p:spTree>
    <p:extLst>
      <p:ext uri="{BB962C8B-B14F-4D97-AF65-F5344CB8AC3E}">
        <p14:creationId xmlns:p14="http://schemas.microsoft.com/office/powerpoint/2010/main" val="95673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13885" y="74033"/>
            <a:ext cx="1374345" cy="1143000"/>
          </a:xfrm>
        </p:spPr>
        <p:txBody>
          <a:bodyPr/>
          <a:lstStyle/>
          <a:p>
            <a:pPr algn="l"/>
            <a:r>
              <a:rPr lang="en-US" dirty="0"/>
              <a:t>Vision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596540"/>
            <a:ext cx="7177135" cy="42757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To provide a nursing program that is designed with the critical elements key to the nursing profession ensuring quality instruction, learning and successful student outcomes utilizing a simulation technical tool.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245" y="62912"/>
            <a:ext cx="3343040" cy="1143000"/>
          </a:xfrm>
        </p:spPr>
        <p:txBody>
          <a:bodyPr/>
          <a:lstStyle/>
          <a:p>
            <a:pPr algn="ctr"/>
            <a:r>
              <a:rPr lang="en-US" dirty="0"/>
              <a:t>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21605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/>
              <a:t>To develop a 5-year simulation educational program that prepares students for the graduate licensing exam (NCLEX) in nursing and for employment in a variety of healthcare settings.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9067" y="69490"/>
            <a:ext cx="3045865" cy="737328"/>
          </a:xfrm>
        </p:spPr>
        <p:txBody>
          <a:bodyPr/>
          <a:lstStyle/>
          <a:p>
            <a:pPr algn="ctr"/>
            <a:r>
              <a:rPr lang="en-US" dirty="0"/>
              <a:t>Program Goals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1670" y="1417638"/>
            <a:ext cx="8229600" cy="379858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To utilize simulation software in order to model real life conditions in a safe, controlled environment.</a:t>
            </a:r>
          </a:p>
          <a:p>
            <a:endParaRPr lang="en-US" dirty="0"/>
          </a:p>
          <a:p>
            <a:r>
              <a:rPr lang="en-US" dirty="0"/>
              <a:t>To use technology as an aid for training and assessing clinical knowledge.</a:t>
            </a:r>
          </a:p>
          <a:p>
            <a:endParaRPr lang="en-US" dirty="0"/>
          </a:p>
          <a:p>
            <a:r>
              <a:rPr lang="en-US" dirty="0"/>
              <a:t>To create a standardized setting for critical thinking, problem solving and decision-making skills.</a:t>
            </a:r>
          </a:p>
          <a:p>
            <a:endParaRPr lang="en-US" dirty="0"/>
          </a:p>
          <a:p>
            <a:r>
              <a:rPr lang="en-US" dirty="0"/>
              <a:t>To partner with community agencies in order to address the increasing need for healthcare workers.</a:t>
            </a: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17135-11A7-4A86-8A34-A4C0207E5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9417" y="222195"/>
            <a:ext cx="1985165" cy="684885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41AA0-2B61-4B78-B637-0A7A3F259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081" y="1454827"/>
            <a:ext cx="7329840" cy="42757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Healthcare simulation is an educational approach grounded in learning theories.  It is a learner-centered, outcome driven approach, based most often on the theory of constructivism.</a:t>
            </a:r>
          </a:p>
        </p:txBody>
      </p:sp>
    </p:spTree>
    <p:extLst>
      <p:ext uri="{BB962C8B-B14F-4D97-AF65-F5344CB8AC3E}">
        <p14:creationId xmlns:p14="http://schemas.microsoft.com/office/powerpoint/2010/main" val="298020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EB6944-F3FF-4327-A016-7DFAC90BB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69" r="6952"/>
          <a:stretch/>
        </p:blipFill>
        <p:spPr>
          <a:xfrm>
            <a:off x="2128720" y="374900"/>
            <a:ext cx="5344675" cy="46982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D99914-5977-4B25-B04A-A81797630AC3}"/>
              </a:ext>
            </a:extLst>
          </p:cNvPr>
          <p:cNvSpPr txBox="1"/>
          <p:nvPr/>
        </p:nvSpPr>
        <p:spPr>
          <a:xfrm>
            <a:off x="2434130" y="5547051"/>
            <a:ext cx="6566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Keskitalo, T. (2015). Designing a pedagogical model simulation-based healthcare education. Acta Universitatis Lapponiensis 299. Rovaniemi: Lapland University Press.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6924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B04C99-C0DF-4030-9E18-6C529480F751}"/>
              </a:ext>
            </a:extLst>
          </p:cNvPr>
          <p:cNvSpPr/>
          <p:nvPr/>
        </p:nvSpPr>
        <p:spPr>
          <a:xfrm>
            <a:off x="2128720" y="5414165"/>
            <a:ext cx="7079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/>
              <a:t>Keskitalo</a:t>
            </a:r>
            <a:r>
              <a:rPr lang="en-US" sz="800" dirty="0"/>
              <a:t>, T., </a:t>
            </a:r>
            <a:r>
              <a:rPr lang="en-US" sz="800" dirty="0" err="1"/>
              <a:t>Ruokamo</a:t>
            </a:r>
            <a:r>
              <a:rPr lang="en-US" sz="800" dirty="0"/>
              <a:t>, H., &amp; </a:t>
            </a:r>
            <a:r>
              <a:rPr lang="en-US" sz="800" dirty="0" err="1"/>
              <a:t>Väisänen</a:t>
            </a:r>
            <a:r>
              <a:rPr lang="en-US" sz="800" dirty="0"/>
              <a:t>, O. (2010). How does the facilitating, training and learning model support characteristics of meaningful learning in a simulation-based learning environment from facilitators’ and students’ perspectives? Proceedings of ED-Media 2010: World Conference on Educational Multimedia, Hypermedia &amp; Telecommunications. June 27–July 1, 2010, Toronto, Canada (pp. 1736–1746). Chesapeake, VA: AACE.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9A85A7-C91C-4F91-9BF6-AA0E6CF5C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1" r="1969" b="-1"/>
          <a:stretch/>
        </p:blipFill>
        <p:spPr>
          <a:xfrm>
            <a:off x="1670605" y="374900"/>
            <a:ext cx="6260885" cy="46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alpha val="0"/>
                <a:lumMod val="0"/>
                <a:lumOff val="100000"/>
              </a:schemeClr>
            </a:gs>
            <a:gs pos="74000">
              <a:schemeClr val="bg2">
                <a:lumMod val="90000"/>
              </a:schemeClr>
            </a:gs>
            <a:gs pos="83000">
              <a:schemeClr val="bg2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8A8C9-5B62-4FFF-9AEB-9C4CCEA87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47" y="2806262"/>
            <a:ext cx="8179506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/>
              <a:t>Standards of Practice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41D004-CB6B-4775-BEA4-3FFD0BB79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60" y="316847"/>
            <a:ext cx="2014279" cy="26591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7DA9EDE-B5AE-4BDB-9B63-17651D81BF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53132" y="299166"/>
            <a:ext cx="2014279" cy="26767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65554E-9636-4F84-8C9C-6E2449893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2606" y="271450"/>
            <a:ext cx="1978346" cy="261167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80D6AF38-7506-4A2D-9358-525D7C9FA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406" y="271450"/>
            <a:ext cx="2014280" cy="265911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33B210-462D-42A4-BA20-36743BB5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43000" y="5778706"/>
            <a:ext cx="6858000" cy="0"/>
          </a:xfrm>
          <a:prstGeom prst="line">
            <a:avLst/>
          </a:prstGeom>
          <a:ln w="19050">
            <a:solidFill>
              <a:srgbClr val="FFB2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BBE8F60-2F71-4706-BDE9-1C928A7E2E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672" y="4039821"/>
            <a:ext cx="2014280" cy="25951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D0D375-3645-41E3-AF14-DAEDAD46EA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0032" y="4039820"/>
            <a:ext cx="2014279" cy="250526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DB571C-BC8F-4FD5-A987-8014D232C4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0406" y="4075571"/>
            <a:ext cx="1978543" cy="25612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129BE5-7CFD-4F19-BD7C-3C49F5B46D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757" y="4039820"/>
            <a:ext cx="1978544" cy="25190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3349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88" row="8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A4D3558-205D-4FBE-8E2B-62F72E1EE0B1}">
  <we:reference id="wa104380050" version="2.1.1.0" store="en-US" storeType="OMEX"/>
  <we:alternateReferences>
    <we:reference id="WA104380050" version="2.1.1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414</Words>
  <Application>Microsoft Office PowerPoint</Application>
  <PresentationFormat>On-screen Show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Agenda</vt:lpstr>
      <vt:lpstr>Vision</vt:lpstr>
      <vt:lpstr>Mission</vt:lpstr>
      <vt:lpstr>Program Goals</vt:lpstr>
      <vt:lpstr>Overview</vt:lpstr>
      <vt:lpstr>PowerPoint Presentation</vt:lpstr>
      <vt:lpstr>PowerPoint Presentation</vt:lpstr>
      <vt:lpstr>Standards of Practice</vt:lpstr>
      <vt:lpstr>Strategies for Community Outreach</vt:lpstr>
      <vt:lpstr>PowerPoint Presentation</vt:lpstr>
      <vt:lpstr> Resources Required for Program Success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smith</dc:creator>
  <cp:lastModifiedBy>amanda smith</cp:lastModifiedBy>
  <cp:revision>13</cp:revision>
  <dcterms:created xsi:type="dcterms:W3CDTF">2020-05-04T19:45:08Z</dcterms:created>
  <dcterms:modified xsi:type="dcterms:W3CDTF">2020-05-05T05:01:08Z</dcterms:modified>
</cp:coreProperties>
</file>